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oboto"/>
      <p:regular r:id="rId46"/>
      <p:bold r:id="rId47"/>
      <p:italic r:id="rId48"/>
      <p:boldItalic r:id="rId49"/>
    </p:embeddedFont>
    <p:embeddedFont>
      <p:font typeface="Barlow"/>
      <p:regular r:id="rId50"/>
      <p:bold r:id="rId51"/>
      <p:italic r:id="rId52"/>
      <p:boldItalic r:id="rId53"/>
    </p:embeddedFont>
    <p:embeddedFont>
      <p:font typeface="Barlow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7.xml"/><Relationship Id="rId55" Type="http://schemas.openxmlformats.org/officeDocument/2006/relationships/font" Target="fonts/BarlowLight-bold.fntdata"/><Relationship Id="rId10" Type="http://schemas.openxmlformats.org/officeDocument/2006/relationships/slide" Target="slides/slide6.xml"/><Relationship Id="rId54" Type="http://schemas.openxmlformats.org/officeDocument/2006/relationships/font" Target="fonts/BarlowLight-regular.fntdata"/><Relationship Id="rId13" Type="http://schemas.openxmlformats.org/officeDocument/2006/relationships/slide" Target="slides/slide9.xml"/><Relationship Id="rId57" Type="http://schemas.openxmlformats.org/officeDocument/2006/relationships/font" Target="fonts/BarlowLight-boldItalic.fntdata"/><Relationship Id="rId12" Type="http://schemas.openxmlformats.org/officeDocument/2006/relationships/slide" Target="slides/slide8.xml"/><Relationship Id="rId56" Type="http://schemas.openxmlformats.org/officeDocument/2006/relationships/font" Target="fonts/BarlowLigh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Hi this video is going to present on our mini-project for CZ1115.Member of this group consist of Roydon, Bryan and Jun Jie.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3aa10cab_0_8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03aa10cab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Using all the numeric values to construct a heat map to see the correlation between the features.From this heat map Vote count, budget and actor popularity seem to have a pretty good correlation with revenue.Columns that have very low correlation to revenue may need to be removed or edited.</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412881fb2_2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412881fb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03aa10cab_0_9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03aa10cab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Building a scatter plot to see if the features ‘Vote average’,’Budget’,’revenue’ has any correlation.From the plot it seems to have quite good correlation but further cleaning and checking of the data need to be done.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03aa10cab_0_8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03aa10cab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Decided to drop off the columns that have no importance to predict revenue such as ID, Actor index etc...and closer inspection on the data set again there are missing values in production country and Release date.Or zero entries which made no sense such as movie duration being 0.</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03aa10cab_0_9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03aa10ca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is the amount of missing values for each of the features.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03aa10cab_0_9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03aa10cab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out which features have missing values or 0 values.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03aa10cab_0_9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03aa10cab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For the countries group them into their main region such as America,Europe,Asia,Oceania and others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03aa10cab_0_12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03aa10cab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03aa10cab_0_5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03aa10cab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highlight>
                  <a:srgbClr val="FFFFFF"/>
                </a:highlight>
              </a:rPr>
              <a:t>Before we can build the different Machine learning models to find the best model for our data we will need to do some Data Pre-processing.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03aa10cab_0_4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03aa10ca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For the selected features duration and vote average,</a:t>
            </a:r>
            <a:r>
              <a:rPr lang="en" sz="1200">
                <a:solidFill>
                  <a:schemeClr val="dk1"/>
                </a:solidFill>
                <a:highlight>
                  <a:srgbClr val="FFFFFF"/>
                </a:highlight>
              </a:rPr>
              <a:t>Use of simple imputer (For filling of missing values with median</a:t>
            </a:r>
            <a:r>
              <a:rPr lang="en">
                <a:solidFill>
                  <a:schemeClr val="dk1"/>
                </a:solidFill>
                <a:highlight>
                  <a:srgbClr val="FFFFFF"/>
                </a:highlight>
              </a:rPr>
              <a:t>as the 0 values are outliers.Median is chosen as average is affected by outliers and median serves as a better estimate.</a:t>
            </a:r>
            <a:endParaRPr b="1" sz="1050">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03aa10cab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03aa10ca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contents will consist on </a:t>
            </a:r>
            <a:r>
              <a:rPr b="1" lang="en">
                <a:solidFill>
                  <a:schemeClr val="dk1"/>
                </a:solidFill>
              </a:rPr>
              <a:t>Data Analysis</a:t>
            </a:r>
            <a:r>
              <a:rPr lang="en">
                <a:solidFill>
                  <a:schemeClr val="dk1"/>
                </a:solidFill>
              </a:rPr>
              <a:t>,</a:t>
            </a:r>
            <a:r>
              <a:rPr b="1" lang="en">
                <a:solidFill>
                  <a:schemeClr val="dk1"/>
                </a:solidFill>
              </a:rPr>
              <a:t>Problem Analysis</a:t>
            </a:r>
            <a:r>
              <a:rPr lang="en">
                <a:solidFill>
                  <a:schemeClr val="dk1"/>
                </a:solidFill>
              </a:rPr>
              <a:t> and</a:t>
            </a:r>
            <a:r>
              <a:rPr b="1" lang="en">
                <a:solidFill>
                  <a:schemeClr val="dk1"/>
                </a:solidFill>
              </a:rPr>
              <a:t> Data cleaning</a:t>
            </a:r>
            <a:r>
              <a:rPr lang="en">
                <a:solidFill>
                  <a:schemeClr val="dk1"/>
                </a:solidFill>
              </a:rPr>
              <a:t>,</a:t>
            </a:r>
            <a:r>
              <a:rPr b="1" lang="en">
                <a:solidFill>
                  <a:schemeClr val="dk1"/>
                </a:solidFill>
              </a:rPr>
              <a:t>Exploratory Data analysis</a:t>
            </a:r>
            <a:r>
              <a:rPr lang="en">
                <a:solidFill>
                  <a:schemeClr val="dk1"/>
                </a:solidFill>
              </a:rPr>
              <a:t>,</a:t>
            </a:r>
            <a:r>
              <a:rPr b="1" lang="en">
                <a:solidFill>
                  <a:schemeClr val="dk1"/>
                </a:solidFill>
              </a:rPr>
              <a:t>Models</a:t>
            </a:r>
            <a:r>
              <a:rPr lang="en">
                <a:solidFill>
                  <a:schemeClr val="dk1"/>
                </a:solidFill>
              </a:rPr>
              <a:t> and </a:t>
            </a:r>
            <a:r>
              <a:rPr b="1" lang="en">
                <a:solidFill>
                  <a:schemeClr val="dk1"/>
                </a:solidFill>
              </a:rPr>
              <a:t>extra techniques</a:t>
            </a:r>
            <a:r>
              <a:rPr lang="en">
                <a:solidFill>
                  <a:schemeClr val="dk1"/>
                </a:solidFill>
              </a:rPr>
              <a:t>,</a:t>
            </a:r>
            <a:r>
              <a:rPr b="1" lang="en">
                <a:solidFill>
                  <a:schemeClr val="dk1"/>
                </a:solidFill>
              </a:rPr>
              <a:t>Outcome</a:t>
            </a:r>
            <a:r>
              <a:rPr lang="en">
                <a:solidFill>
                  <a:schemeClr val="dk1"/>
                </a:solidFill>
              </a:rPr>
              <a:t> and lastly </a:t>
            </a:r>
            <a:r>
              <a:rPr b="1" lang="en">
                <a:solidFill>
                  <a:schemeClr val="dk1"/>
                </a:solidFill>
              </a:rPr>
              <a:t>Insight and recommendations.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03aa10cab_0_9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03aa10cab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For the selected features duration and vote average,</a:t>
            </a:r>
            <a:r>
              <a:rPr lang="en" sz="1200">
                <a:solidFill>
                  <a:schemeClr val="dk1"/>
                </a:solidFill>
                <a:highlight>
                  <a:srgbClr val="FFFFFF"/>
                </a:highlight>
              </a:rPr>
              <a:t>Use of simple imputer (For filling of missing values with median</a:t>
            </a:r>
            <a:r>
              <a:rPr lang="en">
                <a:solidFill>
                  <a:schemeClr val="dk1"/>
                </a:solidFill>
                <a:highlight>
                  <a:srgbClr val="FFFFFF"/>
                </a:highlight>
              </a:rPr>
              <a:t>as the 0 values are outliers.Median is chosen as average is affected by outliers and median serves as a better estimate.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d66ae089c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cd66ae089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already gaussian and would scale all features to the same scale for greater accuracy.</a:t>
            </a:r>
            <a:endParaRPr sz="12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highlight>
                  <a:srgbClr val="FFFFFF"/>
                </a:highlight>
              </a:rPr>
              <a:t>Linear Regression</a:t>
            </a:r>
            <a:r>
              <a:rPr lang="en">
                <a:solidFill>
                  <a:schemeClr val="dk1"/>
                </a:solidFill>
                <a:highlight>
                  <a:srgbClr val="FFFFFF"/>
                </a:highlight>
              </a:rPr>
              <a:t>:The reason why we choose Linear Regression because our main problem is a linear regression problem due to the numerical values correlating to each other.However, we have categorical features and we want to test if those features affect our problem.</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highlight>
                  <a:srgbClr val="FFFFFF"/>
                </a:highlight>
              </a:rPr>
              <a:t>Decision Tree</a:t>
            </a:r>
            <a:r>
              <a:rPr lang="en">
                <a:solidFill>
                  <a:schemeClr val="dk1"/>
                </a:solidFill>
                <a:highlight>
                  <a:srgbClr val="FFFFFF"/>
                </a:highlight>
              </a:rPr>
              <a:t> :In general cases, Decision trees will have better average accuracy,for categorical independent variables, decision trees are better than linear regression.However in our case Decision tree train set out performs linear regression train set.However the test set of the decision tree did worse than the linear regression test set could be due to overfitting.As it is good at predicting the train set and not the test,as it can be seen the Decision Tree test set has higher RMSE error than Linear regression Test set.When there are a large number of features with less data-sets(with low noise), linear regressions may outperform Decision trees/random forests. </a:t>
            </a:r>
            <a:endParaRPr>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highlight>
                  <a:srgbClr val="FFFFFF"/>
                </a:highlight>
              </a:rPr>
              <a:t>Random Forest</a:t>
            </a:r>
            <a:r>
              <a:rPr lang="en">
                <a:solidFill>
                  <a:schemeClr val="dk1"/>
                </a:solidFill>
                <a:highlight>
                  <a:srgbClr val="FFFFFF"/>
                </a:highlight>
              </a:rPr>
              <a:t>:As Decision trees can be prone to overfitting as seen from the Train Set.Therefore random forest was used instead as it reduces overfitting by aggregating the results of multiple decision trees on the same dataset.That’s because it is a forest of randomly created decision trees. Each node in the decision tree works on a random subset of features to calculate the output. The random forest then combines the output of individual decision trees to generate the final output.</a:t>
            </a:r>
            <a:endParaRPr>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
                <a:solidFill>
                  <a:schemeClr val="dk1"/>
                </a:solidFill>
                <a:highlight>
                  <a:srgbClr val="FFFFFF"/>
                </a:highlight>
              </a:rPr>
              <a:t>SVM </a:t>
            </a:r>
            <a:r>
              <a:rPr lang="en">
                <a:solidFill>
                  <a:schemeClr val="dk1"/>
                </a:solidFill>
                <a:highlight>
                  <a:srgbClr val="FFFFFF"/>
                </a:highlight>
              </a:rPr>
              <a:t>Also tried using SVM, as it is a model used for both classification and regression problems though it is mostly used to solve classification problems.However both the SVM train and test set did not perform better than Random forest.</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412881fb2_2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412881fb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03aa10cab_0_14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03aa10cab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d66ae089c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d66ae089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a:solidFill>
                  <a:schemeClr val="dk1"/>
                </a:solidFill>
                <a:highlight>
                  <a:srgbClr val="FFFFFF"/>
                </a:highlight>
              </a:rPr>
              <a:t>Hyperparameters </a:t>
            </a:r>
            <a:r>
              <a:rPr lang="en">
                <a:solidFill>
                  <a:schemeClr val="dk1"/>
                </a:solidFill>
                <a:highlight>
                  <a:srgbClr val="FFFFFF"/>
                </a:highlight>
              </a:rPr>
              <a:t>tuning is important because they directly control the behaviour of the training algorithm and have a significant impact on the performance of the model being trained.Therefore In order to be sure our model chosen is the best,We did Grid search which trains the algorithm for all combinations by using the two set of hyperparameters (learning rate and number of layers) and measures the performance using “Cross Validation” technique.</a:t>
            </a:r>
            <a:endParaRPr b="1">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
                <a:solidFill>
                  <a:schemeClr val="dk1"/>
                </a:solidFill>
                <a:highlight>
                  <a:srgbClr val="FFFFFF"/>
                </a:highlight>
              </a:rPr>
              <a:t>In conclusion</a:t>
            </a:r>
            <a:r>
              <a:rPr lang="en">
                <a:solidFill>
                  <a:schemeClr val="dk1"/>
                </a:solidFill>
                <a:highlight>
                  <a:srgbClr val="FFFFFF"/>
                </a:highlight>
              </a:rPr>
              <a:t> , Random forest is our best machine model for our problem as it has the lowest RMSE still.</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41f3fe571_5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41f3fe571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1f3fe571_5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1f3fe571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a:solidFill>
                  <a:schemeClr val="dk1"/>
                </a:solidFill>
                <a:highlight>
                  <a:srgbClr val="FFFFFF"/>
                </a:highlight>
              </a:rPr>
              <a:t>Hyperparameters </a:t>
            </a:r>
            <a:r>
              <a:rPr lang="en">
                <a:solidFill>
                  <a:schemeClr val="dk1"/>
                </a:solidFill>
                <a:highlight>
                  <a:srgbClr val="FFFFFF"/>
                </a:highlight>
              </a:rPr>
              <a:t>tuning is important because they directly control the behaviour of the training algorithm and have a significant impact on the performance of the model being trained.Therefore In order to be sure our model chosen is the best,We did Grid search which trains the algorithm for all combinations by using the two set of hyperparameters (learning rate and number of layers) and measures the performance using “Cross Validation” technique.</a:t>
            </a:r>
            <a:endParaRPr b="1">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b="1" lang="en">
                <a:solidFill>
                  <a:schemeClr val="dk1"/>
                </a:solidFill>
                <a:highlight>
                  <a:srgbClr val="FFFFFF"/>
                </a:highlight>
              </a:rPr>
              <a:t>In conclusion</a:t>
            </a:r>
            <a:r>
              <a:rPr lang="en">
                <a:solidFill>
                  <a:schemeClr val="dk1"/>
                </a:solidFill>
                <a:highlight>
                  <a:srgbClr val="FFFFFF"/>
                </a:highlight>
              </a:rPr>
              <a:t> , Random forest is our best machine model for our problem as it has the lowest RMSE still.</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412881fb2_2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412881fb2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03aa10cab_0_5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03aa10cab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rial"/>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03aa10cab_0_6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03aa10ca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For techniques not learn in this course we try/apply techniques such as</a:t>
            </a:r>
            <a:endParaRPr sz="1200">
              <a:solidFill>
                <a:schemeClr val="dk1"/>
              </a:solidFill>
              <a:highlight>
                <a:srgbClr val="FFFFFF"/>
              </a:highlight>
            </a:endParaRPr>
          </a:p>
          <a:p>
            <a:pPr indent="-304800" lvl="0" marL="457200" rtl="0" algn="l">
              <a:lnSpc>
                <a:spcPct val="115000"/>
              </a:lnSpc>
              <a:spcBef>
                <a:spcPts val="1200"/>
              </a:spcBef>
              <a:spcAft>
                <a:spcPts val="0"/>
              </a:spcAft>
              <a:buClr>
                <a:schemeClr val="dk1"/>
              </a:buClr>
              <a:buSzPts val="1200"/>
              <a:buFont typeface="Arial"/>
              <a:buChar char="-"/>
            </a:pPr>
            <a:r>
              <a:rPr lang="en" sz="1200">
                <a:solidFill>
                  <a:schemeClr val="dk1"/>
                </a:solidFill>
              </a:rPr>
              <a:t>One Hot Decoder</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Pipelines</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Imputer</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Standard Scaler</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Feature Scaling</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SVM</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Hyper Parameter Tuning</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Grid/Randomised Search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03aa10cab_0_8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03aa10cab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Thus our current practical motivation is can we predict movie revenu. And can we solve the problem using data obtained from movies?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d03aa10cab_0_6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d03aa10cab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d03aa10cab_0_7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d03aa10ca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00000"/>
              </a:buClr>
              <a:buSzPts val="1000"/>
              <a:buFont typeface="Barlow Light"/>
              <a:buChar char="-"/>
            </a:pPr>
            <a:r>
              <a:rPr lang="en" sz="1000">
                <a:latin typeface="Barlow Light"/>
                <a:ea typeface="Barlow Light"/>
                <a:cs typeface="Barlow Light"/>
                <a:sym typeface="Barlow Light"/>
              </a:rPr>
              <a:t>RandomForestRegressor gives the best prediction using Vote count to predict Revenue.</a:t>
            </a:r>
            <a:endParaRPr sz="1000">
              <a:latin typeface="Barlow Light"/>
              <a:ea typeface="Barlow Light"/>
              <a:cs typeface="Barlow Light"/>
              <a:sym typeface="Barlow Light"/>
            </a:endParaRPr>
          </a:p>
          <a:p>
            <a:pPr indent="-292100" lvl="0" marL="457200" rtl="0" algn="l">
              <a:lnSpc>
                <a:spcPct val="115000"/>
              </a:lnSpc>
              <a:spcBef>
                <a:spcPts val="0"/>
              </a:spcBef>
              <a:spcAft>
                <a:spcPts val="0"/>
              </a:spcAft>
              <a:buClr>
                <a:srgbClr val="8870A0"/>
              </a:buClr>
              <a:buSzPts val="1000"/>
              <a:buFont typeface="Barlow Light"/>
              <a:buChar char="-"/>
            </a:pPr>
            <a:r>
              <a:rPr lang="en" sz="1000">
                <a:latin typeface="Barlow Light"/>
                <a:ea typeface="Barlow Light"/>
                <a:cs typeface="Barlow Light"/>
                <a:sym typeface="Barlow Light"/>
              </a:rPr>
              <a:t>From the data we have, it’s best to predict smaller range values compared to bigger range values.</a:t>
            </a:r>
            <a:endParaRPr sz="1000">
              <a:latin typeface="Barlow Light"/>
              <a:ea typeface="Barlow Light"/>
              <a:cs typeface="Barlow Light"/>
              <a:sym typeface="Barlow Light"/>
            </a:endParaRPr>
          </a:p>
          <a:p>
            <a:pPr indent="-292100" lvl="0" marL="457200" rtl="0" algn="l">
              <a:lnSpc>
                <a:spcPct val="115000"/>
              </a:lnSpc>
              <a:spcBef>
                <a:spcPts val="0"/>
              </a:spcBef>
              <a:spcAft>
                <a:spcPts val="0"/>
              </a:spcAft>
              <a:buClr>
                <a:srgbClr val="8870A0"/>
              </a:buClr>
              <a:buSzPts val="1000"/>
              <a:buFont typeface="Barlow Light"/>
              <a:buChar char="-"/>
            </a:pPr>
            <a:r>
              <a:rPr lang="en" sz="1000">
                <a:latin typeface="Barlow Light"/>
                <a:ea typeface="Barlow Light"/>
                <a:cs typeface="Barlow Light"/>
                <a:sym typeface="Barlow Light"/>
              </a:rPr>
              <a:t>Movie directors or data analysts should take the dataset of vote counts as it heavily correlates to the revenue.</a:t>
            </a:r>
            <a:endParaRPr sz="1000">
              <a:latin typeface="Barlow Light"/>
              <a:ea typeface="Barlow Light"/>
              <a:cs typeface="Barlow Light"/>
              <a:sym typeface="Barlow Light"/>
            </a:endParaRPr>
          </a:p>
          <a:p>
            <a:pPr indent="-292100" lvl="0" marL="457200" rtl="0" algn="l">
              <a:lnSpc>
                <a:spcPct val="115000"/>
              </a:lnSpc>
              <a:spcBef>
                <a:spcPts val="0"/>
              </a:spcBef>
              <a:spcAft>
                <a:spcPts val="0"/>
              </a:spcAft>
              <a:buClr>
                <a:srgbClr val="8870A0"/>
              </a:buClr>
              <a:buSzPts val="1000"/>
              <a:buFont typeface="Barlow Light"/>
              <a:buChar char="-"/>
            </a:pPr>
            <a:r>
              <a:t/>
            </a:r>
            <a:endParaRPr b="1" sz="1200">
              <a:solidFill>
                <a:srgbClr val="212121"/>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8870A0"/>
              </a:buClr>
              <a:buSzPts val="1000"/>
              <a:buFont typeface="Barlow Light"/>
              <a:buChar char="-"/>
            </a:pPr>
            <a:r>
              <a:rPr b="1" lang="en" sz="1200">
                <a:solidFill>
                  <a:srgbClr val="212121"/>
                </a:solidFill>
                <a:highlight>
                  <a:srgbClr val="FFFFFF"/>
                </a:highlight>
                <a:latin typeface="Roboto"/>
                <a:ea typeface="Roboto"/>
                <a:cs typeface="Roboto"/>
                <a:sym typeface="Roboto"/>
              </a:rPr>
              <a:t>(script)</a:t>
            </a:r>
            <a:endParaRPr b="1" sz="1200">
              <a:solidFill>
                <a:srgbClr val="212121"/>
              </a:solidFill>
              <a:highlight>
                <a:srgbClr val="FFFFFF"/>
              </a:highlight>
            </a:endParaRPr>
          </a:p>
          <a:p>
            <a:pPr indent="-292100" lvl="0" marL="457200" rtl="0" algn="l">
              <a:lnSpc>
                <a:spcPct val="115000"/>
              </a:lnSpc>
              <a:spcBef>
                <a:spcPts val="0"/>
              </a:spcBef>
              <a:spcAft>
                <a:spcPts val="0"/>
              </a:spcAft>
              <a:buClr>
                <a:srgbClr val="8870A0"/>
              </a:buClr>
              <a:buSzPts val="1000"/>
              <a:buFont typeface="Barlow Light"/>
              <a:buChar char="-"/>
            </a:pPr>
            <a:r>
              <a:rPr b="1" lang="en" sz="1200">
                <a:solidFill>
                  <a:srgbClr val="212121"/>
                </a:solidFill>
                <a:highlight>
                  <a:srgbClr val="FFFFFF"/>
                </a:highlight>
              </a:rPr>
              <a:t>Outcome,</a:t>
            </a:r>
            <a:r>
              <a:rPr lang="en" sz="1200">
                <a:solidFill>
                  <a:srgbClr val="212121"/>
                </a:solidFill>
                <a:highlight>
                  <a:srgbClr val="FFFFFF"/>
                </a:highlight>
              </a:rPr>
              <a:t>based on all our models used RandomForestRegressor performs the best overall smallest RMSE and VoteCount can be looked into as a primary way to increase revenue.However it is better at predicting smaller range of revenue better than larger range</a:t>
            </a:r>
            <a:endParaRPr sz="1000">
              <a:latin typeface="Barlow Light"/>
              <a:ea typeface="Barlow Light"/>
              <a:cs typeface="Barlow Light"/>
              <a:sym typeface="Barlow 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03aa10cab_0_7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03aa10cab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12121"/>
                </a:solidFill>
                <a:highlight>
                  <a:srgbClr val="FFFFFF"/>
                </a:highlight>
              </a:rPr>
              <a:t>Lastly on insights and recommendations.</a:t>
            </a:r>
            <a:endParaRPr sz="1200">
              <a:solidFill>
                <a:srgbClr val="21212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03aa10cab_0_7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03aa10cab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Vote count as the best feature due to its high correlation to revenue.</a:t>
            </a:r>
            <a:endParaRPr/>
          </a:p>
          <a:p>
            <a:pPr indent="-317500" lvl="0" marL="457200" rtl="0" algn="l">
              <a:spcBef>
                <a:spcPts val="0"/>
              </a:spcBef>
              <a:spcAft>
                <a:spcPts val="0"/>
              </a:spcAft>
              <a:buSzPts val="1400"/>
              <a:buChar char="-"/>
            </a:pPr>
            <a:r>
              <a:rPr lang="en"/>
              <a:t>Low correlated features are just as important when using RFR as removing them causes the RMSE to increase.  </a:t>
            </a:r>
            <a:r>
              <a:rPr lang="en">
                <a:solidFill>
                  <a:schemeClr val="dk1"/>
                </a:solidFill>
              </a:rPr>
              <a:t>The scripts is below, okay</a:t>
            </a:r>
            <a:endParaRPr>
              <a:solidFill>
                <a:schemeClr val="dk1"/>
              </a:solidFill>
            </a:endParaRPr>
          </a:p>
          <a:p>
            <a:pPr indent="-317500" lvl="0" marL="457200" rtl="0" algn="l">
              <a:spcBef>
                <a:spcPts val="0"/>
              </a:spcBef>
              <a:spcAft>
                <a:spcPts val="0"/>
              </a:spcAft>
              <a:buSzPts val="1400"/>
              <a:buChar char="-"/>
            </a:pPr>
            <a:r>
              <a:rPr lang="en"/>
              <a:t>Linear regression model works better with higher correlated features while DecisionTreeRegressor and RandomForestRegressor works better with independent features.</a:t>
            </a:r>
            <a:endParaRPr/>
          </a:p>
          <a:p>
            <a:pPr indent="-317500" lvl="0" marL="457200" rtl="0" algn="l">
              <a:spcBef>
                <a:spcPts val="0"/>
              </a:spcBef>
              <a:spcAft>
                <a:spcPts val="0"/>
              </a:spcAft>
              <a:buSzPts val="1400"/>
              <a:buChar char="-"/>
            </a:pPr>
            <a:r>
              <a:rPr lang="en">
                <a:solidFill>
                  <a:schemeClr val="dk1"/>
                </a:solidFill>
              </a:rPr>
              <a:t>Alternatively, we can view it as a classification problem by using stratified sampling to split the data set proportionally to each features. This can be done by splitting the “numerical” values into “categorical” values using bins and cutting them according to the mean.</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 sz="1200">
                <a:solidFill>
                  <a:srgbClr val="212121"/>
                </a:solidFill>
                <a:highlight>
                  <a:srgbClr val="FFFFFF"/>
                </a:highlight>
                <a:latin typeface="Roboto"/>
                <a:ea typeface="Roboto"/>
                <a:cs typeface="Roboto"/>
                <a:sym typeface="Roboto"/>
              </a:rPr>
              <a:t>(script)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Firstly our insights are</a:t>
            </a:r>
            <a:r>
              <a:rPr lang="en" sz="1200">
                <a:solidFill>
                  <a:schemeClr val="dk1"/>
                </a:solidFill>
              </a:rPr>
              <a:t>,</a:t>
            </a:r>
            <a:endParaRPr sz="1200">
              <a:solidFill>
                <a:schemeClr val="dk1"/>
              </a:solidFill>
            </a:endParaRPr>
          </a:p>
          <a:p>
            <a:pPr indent="-304800" lvl="0" marL="457200" rtl="0" algn="l">
              <a:lnSpc>
                <a:spcPct val="115000"/>
              </a:lnSpc>
              <a:spcBef>
                <a:spcPts val="800"/>
              </a:spcBef>
              <a:spcAft>
                <a:spcPts val="0"/>
              </a:spcAft>
              <a:buClr>
                <a:schemeClr val="dk1"/>
              </a:buClr>
              <a:buSzPts val="1200"/>
              <a:buFont typeface="Arial"/>
              <a:buChar char="-"/>
            </a:pPr>
            <a:r>
              <a:rPr lang="en" sz="1200">
                <a:solidFill>
                  <a:schemeClr val="dk1"/>
                </a:solidFill>
              </a:rPr>
              <a:t>Vote Count as one of the best features.</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Low correlated features are as important. </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Removing low correlated features improves decisiontreeregressor </a:t>
            </a:r>
            <a:br>
              <a:rPr lang="en" sz="1200">
                <a:solidFill>
                  <a:schemeClr val="dk1"/>
                </a:solidFill>
              </a:rPr>
            </a:br>
            <a:r>
              <a:rPr lang="en" sz="1200">
                <a:solidFill>
                  <a:schemeClr val="dk1"/>
                </a:solidFill>
              </a:rPr>
              <a:t>and randomforestregressor but deproves linear regression.</a:t>
            </a:r>
            <a:endParaRPr sz="1200">
              <a:solidFill>
                <a:schemeClr val="dk1"/>
              </a:solidFill>
            </a:endParaRPr>
          </a:p>
          <a:p>
            <a:pPr indent="-304800" lvl="0" marL="457200" rtl="0" algn="l">
              <a:lnSpc>
                <a:spcPct val="115000"/>
              </a:lnSpc>
              <a:spcBef>
                <a:spcPts val="0"/>
              </a:spcBef>
              <a:spcAft>
                <a:spcPts val="0"/>
              </a:spcAft>
              <a:buClr>
                <a:srgbClr val="8870A0"/>
              </a:buClr>
              <a:buSzPts val="1200"/>
              <a:buFont typeface="Arial"/>
              <a:buChar char="-"/>
            </a:pPr>
            <a:r>
              <a:rPr lang="en" sz="1200">
                <a:solidFill>
                  <a:schemeClr val="dk1"/>
                </a:solidFill>
              </a:rPr>
              <a:t>Different graphs work better with different types of features.</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Possible to use classification to solve this problem.</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412881fb2_2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d412881fb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d0456802a5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d0456802a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400">
                <a:solidFill>
                  <a:schemeClr val="dk1"/>
                </a:solidFill>
                <a:latin typeface="Barlow"/>
                <a:ea typeface="Barlow"/>
                <a:cs typeface="Barlow"/>
                <a:sym typeface="Barlow"/>
              </a:rPr>
              <a:t>Comparing on Hyperparameter Tuning - Test Data set,</a:t>
            </a:r>
            <a:endParaRPr sz="1400">
              <a:solidFill>
                <a:schemeClr val="dk1"/>
              </a:solidFill>
              <a:latin typeface="Barlow"/>
              <a:ea typeface="Barlow"/>
              <a:cs typeface="Barlow"/>
              <a:sym typeface="Barlow"/>
            </a:endParaRPr>
          </a:p>
          <a:p>
            <a:pPr indent="0" lvl="0" marL="0" rtl="0" algn="l">
              <a:lnSpc>
                <a:spcPct val="90000"/>
              </a:lnSpc>
              <a:spcBef>
                <a:spcPts val="0"/>
              </a:spcBef>
              <a:spcAft>
                <a:spcPts val="0"/>
              </a:spcAft>
              <a:buClr>
                <a:schemeClr val="dk1"/>
              </a:buClr>
              <a:buSzPts val="1100"/>
              <a:buFont typeface="Arial"/>
              <a:buNone/>
            </a:pPr>
            <a:r>
              <a:rPr lang="en" sz="1400">
                <a:solidFill>
                  <a:schemeClr val="dk1"/>
                </a:solidFill>
                <a:latin typeface="Barlow"/>
                <a:ea typeface="Barlow"/>
                <a:cs typeface="Barlow"/>
                <a:sym typeface="Barlow"/>
              </a:rPr>
              <a:t>Before and after removing low correlation features, the Overall RMSE decreases for all three model,</a:t>
            </a:r>
            <a:r>
              <a:rPr lang="en" sz="1400">
                <a:solidFill>
                  <a:schemeClr val="dk1"/>
                </a:solidFill>
              </a:rPr>
              <a:t>therefore low does not mean no correlation</a:t>
            </a:r>
            <a:endParaRPr sz="1400">
              <a:solidFill>
                <a:schemeClr val="dk1"/>
              </a:solidFill>
              <a:latin typeface="Barlow"/>
              <a:ea typeface="Barlow"/>
              <a:cs typeface="Barlow"/>
              <a:sym typeface="Barlo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d03aa10cab_0_1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d03aa10cab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revenue is left skewed, it will raise the RMSE value due to the lack of data in areas of high revenue.</a:t>
            </a:r>
            <a:endParaRPr/>
          </a:p>
          <a:p>
            <a:pPr indent="-317500" lvl="0" marL="457200" rtl="0" algn="l">
              <a:spcBef>
                <a:spcPts val="0"/>
              </a:spcBef>
              <a:spcAft>
                <a:spcPts val="0"/>
              </a:spcAft>
              <a:buSzPts val="1400"/>
              <a:buChar char="-"/>
            </a:pPr>
            <a:r>
              <a:rPr lang="en"/>
              <a:t>A good data size we felt is to be around 10,000. Due to the lack of data, it leads to very overfitted training dataset which leads to bad predictions on test set.</a:t>
            </a:r>
            <a:endParaRPr/>
          </a:p>
          <a:p>
            <a:pPr indent="-317500" lvl="0" marL="457200" rtl="0" algn="l">
              <a:spcBef>
                <a:spcPts val="0"/>
              </a:spcBef>
              <a:spcAft>
                <a:spcPts val="0"/>
              </a:spcAft>
              <a:buSzPts val="1400"/>
              <a:buChar char="-"/>
            </a:pPr>
            <a:r>
              <a:rPr lang="en"/>
              <a:t>Presence of large amount of outliers will affect RMSE as the outliers affects the mean of the dataset, potentially increasing the RMSE value on our prediction.</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b="1" lang="en" sz="1200">
                <a:solidFill>
                  <a:srgbClr val="212121"/>
                </a:solidFill>
                <a:highlight>
                  <a:srgbClr val="FFFFFF"/>
                </a:highlight>
                <a:latin typeface="Roboto"/>
                <a:ea typeface="Roboto"/>
                <a:cs typeface="Roboto"/>
                <a:sym typeface="Roboto"/>
              </a:rPr>
              <a:t>(script)</a:t>
            </a:r>
            <a:endParaRPr/>
          </a:p>
          <a:p>
            <a:pPr indent="0" lvl="0" marL="0" rtl="0" algn="l">
              <a:lnSpc>
                <a:spcPct val="115000"/>
              </a:lnSpc>
              <a:spcBef>
                <a:spcPts val="1200"/>
              </a:spcBef>
              <a:spcAft>
                <a:spcPts val="0"/>
              </a:spcAft>
              <a:buNone/>
            </a:pPr>
            <a:r>
              <a:rPr b="1" lang="en" sz="1200">
                <a:solidFill>
                  <a:srgbClr val="212121"/>
                </a:solidFill>
                <a:highlight>
                  <a:srgbClr val="FFFFFF"/>
                </a:highlight>
              </a:rPr>
              <a:t>Certain limitation discovered</a:t>
            </a:r>
            <a:r>
              <a:rPr lang="en" sz="1200">
                <a:solidFill>
                  <a:srgbClr val="212121"/>
                </a:solidFill>
                <a:highlight>
                  <a:srgbClr val="FFFFFF"/>
                </a:highlight>
              </a:rPr>
              <a:t>,</a:t>
            </a:r>
            <a:endParaRPr sz="1200">
              <a:solidFill>
                <a:srgbClr val="212121"/>
              </a:solidFill>
              <a:highlight>
                <a:srgbClr val="FFFFFF"/>
              </a:highlight>
            </a:endParaRPr>
          </a:p>
          <a:p>
            <a:pPr indent="-304800" lvl="0" marL="457200" rtl="0" algn="l">
              <a:lnSpc>
                <a:spcPct val="115000"/>
              </a:lnSpc>
              <a:spcBef>
                <a:spcPts val="1200"/>
              </a:spcBef>
              <a:spcAft>
                <a:spcPts val="0"/>
              </a:spcAft>
              <a:buClr>
                <a:schemeClr val="dk1"/>
              </a:buClr>
              <a:buSzPts val="1200"/>
              <a:buFont typeface="Arial"/>
              <a:buChar char="-"/>
            </a:pPr>
            <a:r>
              <a:rPr lang="en" sz="1200">
                <a:solidFill>
                  <a:schemeClr val="dk1"/>
                </a:solidFill>
              </a:rPr>
              <a:t>Revenue is left skewed,</a:t>
            </a:r>
            <a:r>
              <a:rPr lang="en">
                <a:solidFill>
                  <a:schemeClr val="dk1"/>
                </a:solidFill>
              </a:rPr>
              <a:t> it will raise the RMSE value due to the lack of data in areas of high revenue.</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lang="en">
                <a:solidFill>
                  <a:schemeClr val="dk1"/>
                </a:solidFill>
              </a:rPr>
              <a:t>A good data size we felt is to be around 10,000. Due to the lack of data, it leads to a very overfitted training dataset which leads to bad predictions on the test set.</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rPr>
              <a:t>Huge number of outliers will affect the mean value of the data,potentially increasing the RMSE value on our prediction.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d412881fb2_2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d412881fb2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04567169c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04567169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After building the boxplot,histogram and violin plot to analyse the data,to see if the features have any outliers,skewed or ‘weird’ results.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03aa10cab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03aa10c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dataset we used was the TMDB’S Movie Dataset.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d03aa10cab_0_3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d03aa10ca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Barlow Light"/>
              <a:buAutoNum type="arabicPeriod"/>
            </a:pPr>
            <a:r>
              <a:rPr lang="en" sz="1000">
                <a:solidFill>
                  <a:schemeClr val="dk1"/>
                </a:solidFill>
                <a:highlight>
                  <a:srgbClr val="FFFFFF"/>
                </a:highlight>
              </a:rPr>
              <a:t>Free4kwallpapers.com. 2021. </a:t>
            </a:r>
            <a:r>
              <a:rPr i="1" lang="en" sz="1000">
                <a:solidFill>
                  <a:schemeClr val="dk1"/>
                </a:solidFill>
              </a:rPr>
              <a:t>Movie 4K wallpapers for your desktop or mobile screen free and easy to download</a:t>
            </a:r>
            <a:r>
              <a:rPr lang="en" sz="1000">
                <a:solidFill>
                  <a:schemeClr val="dk1"/>
                </a:solidFill>
                <a:highlight>
                  <a:srgbClr val="FFFFFF"/>
                </a:highlight>
              </a:rPr>
              <a:t>. [online] Available at: &lt;https://free4kwallpapers.com/movie-wallpapers&gt; [Accessed 22 April 2021].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1f3fe571_5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41f3fe57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03aa10cab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03aa10ca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First we would like to explain about data &amp; exploratory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03aa10cab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03aa10ca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 order to start we first have to extract the data from the TMDB’s movie dataset.After extracting the data, it can be seen there were many features for a movie such as Revenue Budget,Production country etc...But at this stage we’re still not sure if all these features will be used Therefore we will further need to analyse the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03aa10cab_0_3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03aa10ca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After building the boxplot,histogram and violin plot to analyse the data,to see if the features have any outliers,skewed or ‘weird’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d66ae089c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d66ae08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Inspecting data,there are a large number of points outside of the whiskers of the box plot for certain features such as Revenue  indicating a large number of outliers.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03aa10cab_0_4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03aa10ca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Further exploratory analysis on the data features to try get an idea on the data behaviour.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855300" y="1363125"/>
            <a:ext cx="5110800" cy="24171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6" name="Shape 16"/>
        <p:cNvGrpSpPr/>
        <p:nvPr/>
      </p:nvGrpSpPr>
      <p:grpSpPr>
        <a:xfrm>
          <a:off x="0" y="0"/>
          <a:ext cx="0" cy="0"/>
          <a:chOff x="0" y="0"/>
          <a:chExt cx="0" cy="0"/>
        </a:xfrm>
      </p:grpSpPr>
      <p:sp>
        <p:nvSpPr>
          <p:cNvPr id="17" name="Google Shape;17;p3"/>
          <p:cNvSpPr txBox="1"/>
          <p:nvPr>
            <p:ph type="ctrTitle"/>
          </p:nvPr>
        </p:nvSpPr>
        <p:spPr>
          <a:xfrm>
            <a:off x="855300" y="1534047"/>
            <a:ext cx="51108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 type="subTitle"/>
          </p:nvPr>
        </p:nvSpPr>
        <p:spPr>
          <a:xfrm>
            <a:off x="855300" y="2714552"/>
            <a:ext cx="5110800" cy="4281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1"/>
            </a:gs>
            <a:gs pos="100000">
              <a:schemeClr val="accent2"/>
            </a:gs>
          </a:gsLst>
          <a:path path="circle">
            <a:fillToRect l="100%" t="100%"/>
          </a:path>
          <a:tileRect b="-100%" r="-100%"/>
        </a:gradFill>
      </p:bgPr>
    </p:bg>
    <p:spTree>
      <p:nvGrpSpPr>
        <p:cNvPr id="22" name="Shape 22"/>
        <p:cNvGrpSpPr/>
        <p:nvPr/>
      </p:nvGrpSpPr>
      <p:grpSpPr>
        <a:xfrm>
          <a:off x="0" y="0"/>
          <a:ext cx="0" cy="0"/>
          <a:chOff x="0" y="0"/>
          <a:chExt cx="0" cy="0"/>
        </a:xfrm>
      </p:grpSpPr>
      <p:sp>
        <p:nvSpPr>
          <p:cNvPr id="23" name="Google Shape;23;p4"/>
          <p:cNvSpPr txBox="1"/>
          <p:nvPr>
            <p:ph idx="1" type="body"/>
          </p:nvPr>
        </p:nvSpPr>
        <p:spPr>
          <a:xfrm>
            <a:off x="855300" y="2161800"/>
            <a:ext cx="5307000" cy="819900"/>
          </a:xfrm>
          <a:prstGeom prst="rect">
            <a:avLst/>
          </a:prstGeom>
          <a:effectLst>
            <a:outerShdw blurRad="14288" rotWithShape="0" algn="bl" dir="16560000" dist="9525">
              <a:schemeClr val="accent1"/>
            </a:outerShdw>
          </a:effectLst>
        </p:spPr>
        <p:txBody>
          <a:bodyPr anchorCtr="0" anchor="ctr" bIns="0" lIns="0" spcFirstLastPara="1" rIns="0" wrap="square" tIns="0">
            <a:noAutofit/>
          </a:bodyPr>
          <a:lstStyle>
            <a:lvl1pPr indent="-419100" lvl="0" marL="457200" rtl="0">
              <a:spcBef>
                <a:spcPts val="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1pPr>
            <a:lvl2pPr indent="-419100" lvl="1" marL="9144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2pPr>
            <a:lvl3pPr indent="-419100" lvl="2" marL="13716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3pPr>
            <a:lvl4pPr indent="-419100" lvl="3" marL="18288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4pPr>
            <a:lvl5pPr indent="-419100" lvl="4" marL="22860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5pPr>
            <a:lvl6pPr indent="-419100" lvl="5" marL="27432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6pPr>
            <a:lvl7pPr indent="-419100" lvl="6" marL="32004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7pPr>
            <a:lvl8pPr indent="-419100" lvl="7" marL="3657600" rtl="0">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8pPr>
            <a:lvl9pPr indent="-419100" lvl="8" marL="4114800" rtl="0">
              <a:spcBef>
                <a:spcPts val="800"/>
              </a:spcBef>
              <a:spcAft>
                <a:spcPts val="800"/>
              </a:spcAft>
              <a:buClr>
                <a:schemeClr val="accent5"/>
              </a:buClr>
              <a:buSzPts val="3000"/>
              <a:buFont typeface="Barlow"/>
              <a:buChar char="■"/>
              <a:defRPr b="1" i="1" sz="3000">
                <a:solidFill>
                  <a:schemeClr val="accent5"/>
                </a:solidFill>
                <a:latin typeface="Barlow"/>
                <a:ea typeface="Barlow"/>
                <a:cs typeface="Barlow"/>
                <a:sym typeface="Barlow"/>
              </a:defRPr>
            </a:lvl9pPr>
          </a:lstStyle>
          <a:p/>
        </p:txBody>
      </p:sp>
      <p:sp>
        <p:nvSpPr>
          <p:cNvPr id="24" name="Google Shape;24;p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5"/>
          <p:cNvSpPr txBox="1"/>
          <p:nvPr>
            <p:ph type="title"/>
          </p:nvPr>
        </p:nvSpPr>
        <p:spPr>
          <a:xfrm>
            <a:off x="855300" y="836000"/>
            <a:ext cx="5307000" cy="3963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 name="Google Shape;29;p5"/>
          <p:cNvSpPr txBox="1"/>
          <p:nvPr>
            <p:ph idx="1" type="body"/>
          </p:nvPr>
        </p:nvSpPr>
        <p:spPr>
          <a:xfrm>
            <a:off x="855300" y="1353948"/>
            <a:ext cx="53070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30" name="Google Shape;30;p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txBox="1"/>
          <p:nvPr>
            <p:ph type="title"/>
          </p:nvPr>
        </p:nvSpPr>
        <p:spPr>
          <a:xfrm>
            <a:off x="855300" y="836000"/>
            <a:ext cx="5307000" cy="3963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6" name="Google Shape;36;p6"/>
          <p:cNvSpPr txBox="1"/>
          <p:nvPr>
            <p:ph idx="1" type="body"/>
          </p:nvPr>
        </p:nvSpPr>
        <p:spPr>
          <a:xfrm>
            <a:off x="855275" y="1353950"/>
            <a:ext cx="24795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7" name="Google Shape;37;p6"/>
          <p:cNvSpPr txBox="1"/>
          <p:nvPr>
            <p:ph idx="2" type="body"/>
          </p:nvPr>
        </p:nvSpPr>
        <p:spPr>
          <a:xfrm>
            <a:off x="3682698" y="1353950"/>
            <a:ext cx="24795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38" name="Google Shape;38;p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2" name="Shape 42"/>
        <p:cNvGrpSpPr/>
        <p:nvPr/>
      </p:nvGrpSpPr>
      <p:grpSpPr>
        <a:xfrm>
          <a:off x="0" y="0"/>
          <a:ext cx="0" cy="0"/>
          <a:chOff x="0" y="0"/>
          <a:chExt cx="0" cy="0"/>
        </a:xfrm>
      </p:grpSpPr>
      <p:sp>
        <p:nvSpPr>
          <p:cNvPr id="43" name="Google Shape;43;p7"/>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4" name="Google Shape;44;p7"/>
          <p:cNvSpPr txBox="1"/>
          <p:nvPr>
            <p:ph idx="1" type="body"/>
          </p:nvPr>
        </p:nvSpPr>
        <p:spPr>
          <a:xfrm>
            <a:off x="855300" y="1353950"/>
            <a:ext cx="23157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5" name="Google Shape;45;p7"/>
          <p:cNvSpPr txBox="1"/>
          <p:nvPr>
            <p:ph idx="2" type="body"/>
          </p:nvPr>
        </p:nvSpPr>
        <p:spPr>
          <a:xfrm>
            <a:off x="3414196" y="1353950"/>
            <a:ext cx="23157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6" name="Google Shape;46;p7"/>
          <p:cNvSpPr txBox="1"/>
          <p:nvPr>
            <p:ph idx="3" type="body"/>
          </p:nvPr>
        </p:nvSpPr>
        <p:spPr>
          <a:xfrm>
            <a:off x="5973091" y="1353950"/>
            <a:ext cx="23157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47" name="Google Shape;47;p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855300" y="836000"/>
            <a:ext cx="5307000" cy="3963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9"/>
          <p:cNvSpPr txBox="1"/>
          <p:nvPr>
            <p:ph idx="1" type="body"/>
          </p:nvPr>
        </p:nvSpPr>
        <p:spPr>
          <a:xfrm>
            <a:off x="855300" y="4406300"/>
            <a:ext cx="7433400" cy="3114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59" name="Google Shape;59;p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506425" y="454115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5"/>
            </a:gs>
            <a:gs pos="100000">
              <a:schemeClr val="accent6"/>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b="1" sz="2400">
                <a:solidFill>
                  <a:schemeClr val="accent1"/>
                </a:solidFill>
                <a:latin typeface="Barlow"/>
                <a:ea typeface="Barlow"/>
                <a:cs typeface="Barlow"/>
                <a:sym typeface="Barlow"/>
              </a:defRPr>
            </a:lvl9pPr>
          </a:lstStyle>
          <a:p/>
        </p:txBody>
      </p:sp>
      <p:sp>
        <p:nvSpPr>
          <p:cNvPr id="7" name="Google Shape;7;p1"/>
          <p:cNvSpPr txBox="1"/>
          <p:nvPr>
            <p:ph idx="1" type="body"/>
          </p:nvPr>
        </p:nvSpPr>
        <p:spPr>
          <a:xfrm>
            <a:off x="855300" y="1353948"/>
            <a:ext cx="53070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lvl="0" rtl="0" algn="ctr">
              <a:buNone/>
              <a:defRPr sz="1300">
                <a:solidFill>
                  <a:schemeClr val="accent2"/>
                </a:solidFill>
                <a:latin typeface="Barlow Light"/>
                <a:ea typeface="Barlow Light"/>
                <a:cs typeface="Barlow Light"/>
                <a:sym typeface="Barlow Light"/>
              </a:defRPr>
            </a:lvl1pPr>
            <a:lvl2pPr lvl="1" rtl="0" algn="ctr">
              <a:buNone/>
              <a:defRPr sz="1300">
                <a:solidFill>
                  <a:schemeClr val="accent2"/>
                </a:solidFill>
                <a:latin typeface="Barlow Light"/>
                <a:ea typeface="Barlow Light"/>
                <a:cs typeface="Barlow Light"/>
                <a:sym typeface="Barlow Light"/>
              </a:defRPr>
            </a:lvl2pPr>
            <a:lvl3pPr lvl="2" rtl="0" algn="ctr">
              <a:buNone/>
              <a:defRPr sz="1300">
                <a:solidFill>
                  <a:schemeClr val="accent2"/>
                </a:solidFill>
                <a:latin typeface="Barlow Light"/>
                <a:ea typeface="Barlow Light"/>
                <a:cs typeface="Barlow Light"/>
                <a:sym typeface="Barlow Light"/>
              </a:defRPr>
            </a:lvl3pPr>
            <a:lvl4pPr lvl="3" rtl="0" algn="ctr">
              <a:buNone/>
              <a:defRPr sz="1300">
                <a:solidFill>
                  <a:schemeClr val="accent2"/>
                </a:solidFill>
                <a:latin typeface="Barlow Light"/>
                <a:ea typeface="Barlow Light"/>
                <a:cs typeface="Barlow Light"/>
                <a:sym typeface="Barlow Light"/>
              </a:defRPr>
            </a:lvl4pPr>
            <a:lvl5pPr lvl="4" rtl="0" algn="ctr">
              <a:buNone/>
              <a:defRPr sz="1300">
                <a:solidFill>
                  <a:schemeClr val="accent2"/>
                </a:solidFill>
                <a:latin typeface="Barlow Light"/>
                <a:ea typeface="Barlow Light"/>
                <a:cs typeface="Barlow Light"/>
                <a:sym typeface="Barlow Light"/>
              </a:defRPr>
            </a:lvl5pPr>
            <a:lvl6pPr lvl="5" rtl="0" algn="ctr">
              <a:buNone/>
              <a:defRPr sz="1300">
                <a:solidFill>
                  <a:schemeClr val="accent2"/>
                </a:solidFill>
                <a:latin typeface="Barlow Light"/>
                <a:ea typeface="Barlow Light"/>
                <a:cs typeface="Barlow Light"/>
                <a:sym typeface="Barlow Light"/>
              </a:defRPr>
            </a:lvl6pPr>
            <a:lvl7pPr lvl="6" rtl="0" algn="ctr">
              <a:buNone/>
              <a:defRPr sz="1300">
                <a:solidFill>
                  <a:schemeClr val="accent2"/>
                </a:solidFill>
                <a:latin typeface="Barlow Light"/>
                <a:ea typeface="Barlow Light"/>
                <a:cs typeface="Barlow Light"/>
                <a:sym typeface="Barlow Light"/>
              </a:defRPr>
            </a:lvl7pPr>
            <a:lvl8pPr lvl="7" rtl="0" algn="ctr">
              <a:buNone/>
              <a:defRPr sz="1300">
                <a:solidFill>
                  <a:schemeClr val="accent2"/>
                </a:solidFill>
                <a:latin typeface="Barlow Light"/>
                <a:ea typeface="Barlow Light"/>
                <a:cs typeface="Barlow Light"/>
                <a:sym typeface="Barlow Light"/>
              </a:defRPr>
            </a:lvl8pPr>
            <a:lvl9pPr lvl="8" rtl="0" algn="ctr">
              <a:buNone/>
              <a:defRPr sz="1300">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803"/>
                  <a:alpha val="29800"/>
                </a:srgbClr>
              </a:gs>
              <a:gs pos="100000">
                <a:srgbClr val="FFFFFF">
                  <a:alpha val="0"/>
                  <a:alpha val="2980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8693400" y="5096950"/>
            <a:ext cx="450600" cy="4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ctrTitle"/>
          </p:nvPr>
        </p:nvSpPr>
        <p:spPr>
          <a:xfrm>
            <a:off x="855300" y="1363125"/>
            <a:ext cx="5110800" cy="241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CZ1115 </a:t>
            </a:r>
            <a:endParaRPr/>
          </a:p>
          <a:p>
            <a:pPr indent="0" lvl="0" marL="0" rtl="0" algn="l">
              <a:spcBef>
                <a:spcPts val="0"/>
              </a:spcBef>
              <a:spcAft>
                <a:spcPts val="0"/>
              </a:spcAft>
              <a:buNone/>
            </a:pPr>
            <a:r>
              <a:rPr lang="en"/>
              <a:t>MINI-PROJECT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000">
                <a:solidFill>
                  <a:schemeClr val="accent1"/>
                </a:solidFill>
              </a:rPr>
              <a:t>FS2, GROUP 3</a:t>
            </a:r>
            <a:endParaRPr sz="3000">
              <a:solidFill>
                <a:schemeClr val="accent1"/>
              </a:solidFill>
            </a:endParaRPr>
          </a:p>
          <a:p>
            <a:pPr indent="0" lvl="0" marL="0" rtl="0" algn="l">
              <a:spcBef>
                <a:spcPts val="0"/>
              </a:spcBef>
              <a:spcAft>
                <a:spcPts val="0"/>
              </a:spcAft>
              <a:buNone/>
            </a:pPr>
            <a:r>
              <a:rPr lang="en" sz="3000">
                <a:solidFill>
                  <a:schemeClr val="accent1"/>
                </a:solidFill>
              </a:rPr>
              <a:t>ROYDON, BRYAN, JUN JIE</a:t>
            </a:r>
            <a:r>
              <a:rPr lang="en" sz="3000">
                <a:solidFill>
                  <a:schemeClr val="accent1"/>
                </a:solidFill>
              </a:rPr>
              <a:t> </a:t>
            </a:r>
            <a:r>
              <a:rPr lang="en">
                <a:solidFill>
                  <a:schemeClr val="accent1"/>
                </a:solidFill>
              </a:rPr>
              <a:t>   </a:t>
            </a:r>
            <a:r>
              <a:rPr lang="en">
                <a:solidFill>
                  <a:schemeClr val="lt2"/>
                </a:solidFill>
              </a:rPr>
              <a:t> </a:t>
            </a:r>
            <a:endParaRPr>
              <a:solidFill>
                <a:schemeClr val="lt2"/>
              </a:solidFill>
            </a:endParaRPr>
          </a:p>
        </p:txBody>
      </p:sp>
      <p:grpSp>
        <p:nvGrpSpPr>
          <p:cNvPr id="73" name="Google Shape;73;p11"/>
          <p:cNvGrpSpPr/>
          <p:nvPr/>
        </p:nvGrpSpPr>
        <p:grpSpPr>
          <a:xfrm>
            <a:off x="5336875" y="-572576"/>
            <a:ext cx="3546732" cy="5523712"/>
            <a:chOff x="5070100" y="-572576"/>
            <a:chExt cx="3546732" cy="5523712"/>
          </a:xfrm>
        </p:grpSpPr>
        <p:sp>
          <p:nvSpPr>
            <p:cNvPr id="74" name="Google Shape;74;p11"/>
            <p:cNvSpPr/>
            <p:nvPr/>
          </p:nvSpPr>
          <p:spPr>
            <a:xfrm>
              <a:off x="6375228" y="-572576"/>
              <a:ext cx="465364" cy="2642770"/>
            </a:xfrm>
            <a:custGeom>
              <a:rect b="b" l="l" r="r" t="t"/>
              <a:pathLst>
                <a:path extrusionOk="0" h="3272780" w="576302">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 name="Google Shape;75;p11"/>
            <p:cNvSpPr/>
            <p:nvPr/>
          </p:nvSpPr>
          <p:spPr>
            <a:xfrm>
              <a:off x="6556947" y="3253174"/>
              <a:ext cx="464782" cy="1369591"/>
            </a:xfrm>
            <a:custGeom>
              <a:rect b="b" l="l" r="r" t="t"/>
              <a:pathLst>
                <a:path extrusionOk="0" h="1696088" w="575582">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1"/>
            <p:cNvSpPr/>
            <p:nvPr/>
          </p:nvSpPr>
          <p:spPr>
            <a:xfrm>
              <a:off x="7068432" y="-118583"/>
              <a:ext cx="131465" cy="2079689"/>
            </a:xfrm>
            <a:custGeom>
              <a:rect b="b" l="l" r="r" t="t"/>
              <a:pathLst>
                <a:path extrusionOk="0" h="2575466" w="162805">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1"/>
            <p:cNvSpPr/>
            <p:nvPr/>
          </p:nvSpPr>
          <p:spPr>
            <a:xfrm>
              <a:off x="6460572" y="4203456"/>
              <a:ext cx="301323" cy="451751"/>
            </a:xfrm>
            <a:custGeom>
              <a:rect b="b" l="l" r="r" t="t"/>
              <a:pathLst>
                <a:path extrusionOk="0" h="559444" w="373155">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1"/>
            <p:cNvSpPr/>
            <p:nvPr/>
          </p:nvSpPr>
          <p:spPr>
            <a:xfrm>
              <a:off x="7467866" y="1205886"/>
              <a:ext cx="464782" cy="1241169"/>
            </a:xfrm>
            <a:custGeom>
              <a:rect b="b" l="l" r="r" t="t"/>
              <a:pathLst>
                <a:path extrusionOk="0" h="1537051" w="575582">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803"/>
                    <a:alpha val="29800"/>
                  </a:srgbClr>
                </a:gs>
                <a:gs pos="100000">
                  <a:srgbClr val="FFFFFF">
                    <a:alpha val="0"/>
                    <a:alpha val="29800"/>
                  </a:srgbClr>
                </a:gs>
              </a:gsLst>
              <a:lin ang="16200038"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1"/>
            <p:cNvSpPr/>
            <p:nvPr/>
          </p:nvSpPr>
          <p:spPr>
            <a:xfrm>
              <a:off x="7716352" y="1106731"/>
              <a:ext cx="297833" cy="446162"/>
            </a:xfrm>
            <a:custGeom>
              <a:rect b="b" l="l" r="r" t="t"/>
              <a:pathLst>
                <a:path extrusionOk="0" h="552522" w="368833">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1"/>
            <p:cNvSpPr/>
            <p:nvPr/>
          </p:nvSpPr>
          <p:spPr>
            <a:xfrm>
              <a:off x="7341302" y="3161847"/>
              <a:ext cx="1163410" cy="1197587"/>
            </a:xfrm>
            <a:custGeom>
              <a:rect b="b" l="l" r="r" t="t"/>
              <a:pathLst>
                <a:path extrusionOk="0" h="1483080" w="1440755">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11"/>
            <p:cNvSpPr/>
            <p:nvPr/>
          </p:nvSpPr>
          <p:spPr>
            <a:xfrm>
              <a:off x="7189772" y="3404311"/>
              <a:ext cx="131465" cy="1546825"/>
            </a:xfrm>
            <a:custGeom>
              <a:rect b="b" l="l" r="r" t="t"/>
              <a:pathLst>
                <a:path extrusionOk="0" h="1915573" w="162805">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11"/>
            <p:cNvSpPr/>
            <p:nvPr/>
          </p:nvSpPr>
          <p:spPr>
            <a:xfrm>
              <a:off x="8281830" y="4048322"/>
              <a:ext cx="301323" cy="451751"/>
            </a:xfrm>
            <a:custGeom>
              <a:rect b="b" l="l" r="r" t="t"/>
              <a:pathLst>
                <a:path extrusionOk="0" h="559444" w="373156">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11"/>
            <p:cNvSpPr/>
            <p:nvPr/>
          </p:nvSpPr>
          <p:spPr>
            <a:xfrm>
              <a:off x="5366772" y="2053039"/>
              <a:ext cx="947016" cy="2298811"/>
            </a:xfrm>
            <a:custGeom>
              <a:rect b="b" l="l" r="r" t="t"/>
              <a:pathLst>
                <a:path extrusionOk="0" h="2846825" w="1172775">
                  <a:moveTo>
                    <a:pt x="0" y="0"/>
                  </a:moveTo>
                  <a:lnTo>
                    <a:pt x="1172776" y="676445"/>
                  </a:lnTo>
                  <a:lnTo>
                    <a:pt x="1172776" y="2846826"/>
                  </a:lnTo>
                  <a:lnTo>
                    <a:pt x="0" y="2170381"/>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11"/>
            <p:cNvSpPr/>
            <p:nvPr/>
          </p:nvSpPr>
          <p:spPr>
            <a:xfrm>
              <a:off x="5516560" y="3165592"/>
              <a:ext cx="564254" cy="394563"/>
            </a:xfrm>
            <a:custGeom>
              <a:rect b="b" l="l" r="r" t="t"/>
              <a:pathLst>
                <a:path extrusionOk="0" h="488623" w="698766">
                  <a:moveTo>
                    <a:pt x="0" y="0"/>
                  </a:moveTo>
                  <a:lnTo>
                    <a:pt x="698767" y="402988"/>
                  </a:lnTo>
                  <a:lnTo>
                    <a:pt x="698767" y="488624"/>
                  </a:lnTo>
                  <a:lnTo>
                    <a:pt x="0" y="85635"/>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11"/>
            <p:cNvSpPr/>
            <p:nvPr/>
          </p:nvSpPr>
          <p:spPr>
            <a:xfrm>
              <a:off x="5575198" y="3335550"/>
              <a:ext cx="447331" cy="327156"/>
            </a:xfrm>
            <a:custGeom>
              <a:rect b="b" l="l" r="r" t="t"/>
              <a:pathLst>
                <a:path extrusionOk="0" h="405147" w="553970">
                  <a:moveTo>
                    <a:pt x="0" y="0"/>
                  </a:moveTo>
                  <a:lnTo>
                    <a:pt x="553971" y="319512"/>
                  </a:lnTo>
                  <a:lnTo>
                    <a:pt x="553971" y="405147"/>
                  </a:lnTo>
                  <a:lnTo>
                    <a:pt x="0" y="85635"/>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p11"/>
            <p:cNvSpPr/>
            <p:nvPr/>
          </p:nvSpPr>
          <p:spPr>
            <a:xfrm>
              <a:off x="5070100" y="3267682"/>
              <a:ext cx="659072" cy="575865"/>
            </a:xfrm>
            <a:custGeom>
              <a:rect b="b" l="l" r="r" t="t"/>
              <a:pathLst>
                <a:path extrusionOk="0" h="713145" w="816188">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 name="Google Shape;87;p11"/>
            <p:cNvSpPr/>
            <p:nvPr/>
          </p:nvSpPr>
          <p:spPr>
            <a:xfrm>
              <a:off x="5618741" y="2677182"/>
              <a:ext cx="426390" cy="212100"/>
            </a:xfrm>
            <a:custGeom>
              <a:rect b="b" l="l" r="r" t="t"/>
              <a:pathLst>
                <a:path extrusionOk="0" h="262662" w="528037">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 name="Google Shape;88;p11"/>
            <p:cNvSpPr/>
            <p:nvPr/>
          </p:nvSpPr>
          <p:spPr>
            <a:xfrm>
              <a:off x="5983922" y="2592420"/>
              <a:ext cx="171021" cy="256991"/>
            </a:xfrm>
            <a:custGeom>
              <a:rect b="b" l="l" r="r" t="t"/>
              <a:pathLst>
                <a:path extrusionOk="0" h="318255" w="211791">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11"/>
            <p:cNvSpPr/>
            <p:nvPr/>
          </p:nvSpPr>
          <p:spPr>
            <a:xfrm>
              <a:off x="5543847" y="2718873"/>
              <a:ext cx="171021" cy="256991"/>
            </a:xfrm>
            <a:custGeom>
              <a:rect b="b" l="l" r="r" t="t"/>
              <a:pathLst>
                <a:path extrusionOk="0" h="318255" w="211791">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11"/>
            <p:cNvSpPr/>
            <p:nvPr/>
          </p:nvSpPr>
          <p:spPr>
            <a:xfrm>
              <a:off x="7716352" y="2678342"/>
              <a:ext cx="900480" cy="987861"/>
            </a:xfrm>
            <a:custGeom>
              <a:rect b="b" l="l" r="r" t="t"/>
              <a:pathLst>
                <a:path extrusionOk="0" h="1223357" w="1115145">
                  <a:moveTo>
                    <a:pt x="1115145" y="643342"/>
                  </a:moveTo>
                  <a:lnTo>
                    <a:pt x="0" y="0"/>
                  </a:lnTo>
                  <a:lnTo>
                    <a:pt x="0" y="580015"/>
                  </a:lnTo>
                  <a:lnTo>
                    <a:pt x="1115145" y="1223358"/>
                  </a:lnTo>
                  <a:lnTo>
                    <a:pt x="1115145" y="643342"/>
                  </a:lnTo>
                  <a:close/>
                </a:path>
              </a:pathLst>
            </a:custGeom>
            <a:gradFill>
              <a:gsLst>
                <a:gs pos="0">
                  <a:srgbClr val="FFFFFF">
                    <a:alpha val="29803"/>
                    <a:alpha val="20000"/>
                  </a:srgbClr>
                </a:gs>
                <a:gs pos="100000">
                  <a:srgbClr val="FFFFFF">
                    <a:alpha val="0"/>
                    <a:alpha val="200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 name="Google Shape;91;p11"/>
            <p:cNvSpPr/>
            <p:nvPr/>
          </p:nvSpPr>
          <p:spPr>
            <a:xfrm>
              <a:off x="7946259" y="2924287"/>
              <a:ext cx="271075" cy="212680"/>
            </a:xfrm>
            <a:custGeom>
              <a:rect b="b" l="l" r="r" t="t"/>
              <a:pathLst>
                <a:path extrusionOk="0" h="263381" w="335696">
                  <a:moveTo>
                    <a:pt x="0" y="0"/>
                  </a:moveTo>
                  <a:lnTo>
                    <a:pt x="335696" y="193578"/>
                  </a:lnTo>
                  <a:lnTo>
                    <a:pt x="335696" y="263382"/>
                  </a:lnTo>
                  <a:lnTo>
                    <a:pt x="0" y="69084"/>
                  </a:lnTo>
                  <a:lnTo>
                    <a:pt x="0" y="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 name="Google Shape;92;p11"/>
            <p:cNvSpPr/>
            <p:nvPr/>
          </p:nvSpPr>
          <p:spPr>
            <a:xfrm>
              <a:off x="7946840" y="3036819"/>
              <a:ext cx="577051" cy="389333"/>
            </a:xfrm>
            <a:custGeom>
              <a:rect b="b" l="l" r="r" t="t"/>
              <a:pathLst>
                <a:path extrusionOk="0" h="482146" w="714614">
                  <a:moveTo>
                    <a:pt x="0" y="0"/>
                  </a:moveTo>
                  <a:lnTo>
                    <a:pt x="714615" y="411624"/>
                  </a:lnTo>
                  <a:lnTo>
                    <a:pt x="714615" y="482147"/>
                  </a:lnTo>
                  <a:lnTo>
                    <a:pt x="0" y="7052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3" name="Google Shape;93;p11"/>
            <p:cNvSpPr/>
            <p:nvPr/>
          </p:nvSpPr>
          <p:spPr>
            <a:xfrm>
              <a:off x="7797052" y="2835447"/>
              <a:ext cx="102380" cy="151850"/>
            </a:xfrm>
            <a:custGeom>
              <a:rect b="b" l="l" r="r" t="t"/>
              <a:pathLst>
                <a:path extrusionOk="0" h="188049" w="126786">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4" name="Google Shape;94;p11"/>
            <p:cNvSpPr/>
            <p:nvPr/>
          </p:nvSpPr>
          <p:spPr>
            <a:xfrm>
              <a:off x="5410315" y="1248496"/>
              <a:ext cx="900480" cy="987861"/>
            </a:xfrm>
            <a:custGeom>
              <a:rect b="b" l="l" r="r" t="t"/>
              <a:pathLst>
                <a:path extrusionOk="0" h="1223357" w="1115145">
                  <a:moveTo>
                    <a:pt x="1115145" y="643342"/>
                  </a:moveTo>
                  <a:lnTo>
                    <a:pt x="0" y="0"/>
                  </a:lnTo>
                  <a:lnTo>
                    <a:pt x="0" y="580016"/>
                  </a:lnTo>
                  <a:lnTo>
                    <a:pt x="1115145" y="1223358"/>
                  </a:lnTo>
                  <a:lnTo>
                    <a:pt x="1115145" y="643342"/>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5" name="Google Shape;95;p11"/>
            <p:cNvSpPr/>
            <p:nvPr/>
          </p:nvSpPr>
          <p:spPr>
            <a:xfrm>
              <a:off x="5640222" y="1494441"/>
              <a:ext cx="271075" cy="212680"/>
            </a:xfrm>
            <a:custGeom>
              <a:rect b="b" l="l" r="r" t="t"/>
              <a:pathLst>
                <a:path extrusionOk="0" h="263381" w="335696">
                  <a:moveTo>
                    <a:pt x="0" y="0"/>
                  </a:moveTo>
                  <a:lnTo>
                    <a:pt x="335696" y="193578"/>
                  </a:lnTo>
                  <a:lnTo>
                    <a:pt x="335696" y="263382"/>
                  </a:lnTo>
                  <a:lnTo>
                    <a:pt x="0" y="6980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6" name="Google Shape;96;p11"/>
            <p:cNvSpPr/>
            <p:nvPr/>
          </p:nvSpPr>
          <p:spPr>
            <a:xfrm>
              <a:off x="5640803" y="1606973"/>
              <a:ext cx="577052" cy="389333"/>
            </a:xfrm>
            <a:custGeom>
              <a:rect b="b" l="l" r="r" t="t"/>
              <a:pathLst>
                <a:path extrusionOk="0" h="482146" w="714615">
                  <a:moveTo>
                    <a:pt x="0" y="0"/>
                  </a:moveTo>
                  <a:lnTo>
                    <a:pt x="714615" y="411624"/>
                  </a:lnTo>
                  <a:lnTo>
                    <a:pt x="714615" y="482147"/>
                  </a:lnTo>
                  <a:lnTo>
                    <a:pt x="0" y="7052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 name="Google Shape;97;p11"/>
            <p:cNvSpPr/>
            <p:nvPr/>
          </p:nvSpPr>
          <p:spPr>
            <a:xfrm>
              <a:off x="5491015" y="1405600"/>
              <a:ext cx="102380" cy="151850"/>
            </a:xfrm>
            <a:custGeom>
              <a:rect b="b" l="l" r="r" t="t"/>
              <a:pathLst>
                <a:path extrusionOk="0" h="188049" w="126786">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 name="Google Shape;98;p11"/>
            <p:cNvSpPr/>
            <p:nvPr/>
          </p:nvSpPr>
          <p:spPr>
            <a:xfrm>
              <a:off x="6753181" y="2011247"/>
              <a:ext cx="744582" cy="1117500"/>
            </a:xfrm>
            <a:custGeom>
              <a:rect b="b" l="l" r="r" t="t"/>
              <a:pathLst>
                <a:path extrusionOk="0" h="1383901" w="922083">
                  <a:moveTo>
                    <a:pt x="922084" y="957851"/>
                  </a:moveTo>
                  <a:cubicBezTo>
                    <a:pt x="922084" y="1310466"/>
                    <a:pt x="715336" y="1477418"/>
                    <a:pt x="461042" y="1330616"/>
                  </a:cubicBezTo>
                  <a:cubicBezTo>
                    <a:pt x="206028" y="1183813"/>
                    <a:pt x="0" y="778665"/>
                    <a:pt x="0" y="426050"/>
                  </a:cubicBezTo>
                  <a:cubicBezTo>
                    <a:pt x="0" y="73435"/>
                    <a:pt x="206749" y="-93517"/>
                    <a:pt x="461042" y="53286"/>
                  </a:cubicBezTo>
                  <a:cubicBezTo>
                    <a:pt x="716056" y="200089"/>
                    <a:pt x="922084" y="605236"/>
                    <a:pt x="922084" y="957851"/>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 name="Google Shape;99;p11"/>
            <p:cNvSpPr/>
            <p:nvPr/>
          </p:nvSpPr>
          <p:spPr>
            <a:xfrm>
              <a:off x="6892519" y="2504904"/>
              <a:ext cx="101216" cy="138044"/>
            </a:xfrm>
            <a:custGeom>
              <a:rect b="b" l="l" r="r" t="t"/>
              <a:pathLst>
                <a:path extrusionOk="0" h="170952" w="125345">
                  <a:moveTo>
                    <a:pt x="106616" y="170551"/>
                  </a:moveTo>
                  <a:cubicBezTo>
                    <a:pt x="118862" y="166952"/>
                    <a:pt x="125346" y="153999"/>
                    <a:pt x="125346" y="131691"/>
                  </a:cubicBezTo>
                  <a:cubicBezTo>
                    <a:pt x="125346" y="108663"/>
                    <a:pt x="118862" y="88514"/>
                    <a:pt x="106616" y="71962"/>
                  </a:cubicBezTo>
                  <a:cubicBezTo>
                    <a:pt x="93649" y="55411"/>
                    <a:pt x="74920" y="39579"/>
                    <a:pt x="50426" y="25907"/>
                  </a:cubicBezTo>
                  <a:cubicBezTo>
                    <a:pt x="42502" y="21589"/>
                    <a:pt x="33858" y="16552"/>
                    <a:pt x="24493" y="12234"/>
                  </a:cubicBezTo>
                  <a:cubicBezTo>
                    <a:pt x="15128" y="7196"/>
                    <a:pt x="7204" y="2879"/>
                    <a:pt x="0" y="0"/>
                  </a:cubicBezTo>
                  <a:lnTo>
                    <a:pt x="0" y="123775"/>
                  </a:lnTo>
                  <a:lnTo>
                    <a:pt x="45384" y="149682"/>
                  </a:lnTo>
                  <a:cubicBezTo>
                    <a:pt x="74199" y="166233"/>
                    <a:pt x="94370" y="172709"/>
                    <a:pt x="106616" y="170551"/>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11"/>
            <p:cNvSpPr/>
            <p:nvPr/>
          </p:nvSpPr>
          <p:spPr>
            <a:xfrm>
              <a:off x="6891938" y="2683563"/>
              <a:ext cx="114013" cy="162260"/>
            </a:xfrm>
            <a:custGeom>
              <a:rect b="b" l="l" r="r" t="t"/>
              <a:pathLst>
                <a:path extrusionOk="0" h="200941" w="141193">
                  <a:moveTo>
                    <a:pt x="58350" y="33822"/>
                  </a:moveTo>
                  <a:lnTo>
                    <a:pt x="0" y="0"/>
                  </a:lnTo>
                  <a:lnTo>
                    <a:pt x="0" y="148242"/>
                  </a:lnTo>
                  <a:cubicBezTo>
                    <a:pt x="7204" y="153279"/>
                    <a:pt x="14408" y="158317"/>
                    <a:pt x="21611" y="162634"/>
                  </a:cubicBezTo>
                  <a:cubicBezTo>
                    <a:pt x="29535" y="167672"/>
                    <a:pt x="38180" y="172709"/>
                    <a:pt x="47545" y="178466"/>
                  </a:cubicBezTo>
                  <a:cubicBezTo>
                    <a:pt x="75640" y="194298"/>
                    <a:pt x="97971" y="202214"/>
                    <a:pt x="115261" y="200774"/>
                  </a:cubicBezTo>
                  <a:cubicBezTo>
                    <a:pt x="132550" y="200055"/>
                    <a:pt x="141194" y="184223"/>
                    <a:pt x="141194" y="154719"/>
                  </a:cubicBezTo>
                  <a:cubicBezTo>
                    <a:pt x="141194" y="128812"/>
                    <a:pt x="133990" y="105784"/>
                    <a:pt x="119583" y="86355"/>
                  </a:cubicBezTo>
                  <a:cubicBezTo>
                    <a:pt x="105175" y="66925"/>
                    <a:pt x="85005" y="48934"/>
                    <a:pt x="58350" y="33822"/>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 name="Google Shape;101;p11"/>
            <p:cNvSpPr/>
            <p:nvPr/>
          </p:nvSpPr>
          <p:spPr>
            <a:xfrm>
              <a:off x="6580170" y="2127259"/>
              <a:ext cx="744582" cy="1117500"/>
            </a:xfrm>
            <a:custGeom>
              <a:rect b="b" l="l" r="r" t="t"/>
              <a:pathLst>
                <a:path extrusionOk="0" h="1383901" w="922083">
                  <a:moveTo>
                    <a:pt x="461042" y="53286"/>
                  </a:moveTo>
                  <a:cubicBezTo>
                    <a:pt x="206028" y="-93517"/>
                    <a:pt x="0" y="73435"/>
                    <a:pt x="0" y="426050"/>
                  </a:cubicBezTo>
                  <a:cubicBezTo>
                    <a:pt x="0" y="778665"/>
                    <a:pt x="206749" y="1183813"/>
                    <a:pt x="461042" y="1330616"/>
                  </a:cubicBezTo>
                  <a:cubicBezTo>
                    <a:pt x="716056" y="1477418"/>
                    <a:pt x="922084" y="1310466"/>
                    <a:pt x="922084" y="957851"/>
                  </a:cubicBezTo>
                  <a:cubicBezTo>
                    <a:pt x="922084" y="605236"/>
                    <a:pt x="715335" y="200089"/>
                    <a:pt x="461042" y="53286"/>
                  </a:cubicBezTo>
                  <a:close/>
                  <a:moveTo>
                    <a:pt x="574862" y="1010384"/>
                  </a:moveTo>
                  <a:cubicBezTo>
                    <a:pt x="550369" y="1019739"/>
                    <a:pt x="516511" y="1014701"/>
                    <a:pt x="473289" y="995271"/>
                  </a:cubicBezTo>
                  <a:lnTo>
                    <a:pt x="473289" y="1081626"/>
                  </a:lnTo>
                  <a:lnTo>
                    <a:pt x="384682" y="1030533"/>
                  </a:lnTo>
                  <a:lnTo>
                    <a:pt x="384682" y="944898"/>
                  </a:lnTo>
                  <a:cubicBezTo>
                    <a:pt x="378199" y="941300"/>
                    <a:pt x="372436" y="936982"/>
                    <a:pt x="365952" y="932664"/>
                  </a:cubicBezTo>
                  <a:cubicBezTo>
                    <a:pt x="343620" y="917552"/>
                    <a:pt x="320568" y="899562"/>
                    <a:pt x="296075" y="878692"/>
                  </a:cubicBezTo>
                  <a:lnTo>
                    <a:pt x="296075" y="321705"/>
                  </a:lnTo>
                  <a:cubicBezTo>
                    <a:pt x="314805" y="327462"/>
                    <a:pt x="335696" y="336098"/>
                    <a:pt x="358748" y="346892"/>
                  </a:cubicBezTo>
                  <a:cubicBezTo>
                    <a:pt x="367393" y="350490"/>
                    <a:pt x="376037" y="354808"/>
                    <a:pt x="384682" y="359126"/>
                  </a:cubicBezTo>
                  <a:lnTo>
                    <a:pt x="384682" y="273490"/>
                  </a:lnTo>
                  <a:lnTo>
                    <a:pt x="473289" y="324584"/>
                  </a:lnTo>
                  <a:lnTo>
                    <a:pt x="472568" y="412377"/>
                  </a:lnTo>
                  <a:cubicBezTo>
                    <a:pt x="479772" y="418134"/>
                    <a:pt x="486976" y="423172"/>
                    <a:pt x="493459" y="428929"/>
                  </a:cubicBezTo>
                  <a:cubicBezTo>
                    <a:pt x="515791" y="446919"/>
                    <a:pt x="535241" y="467069"/>
                    <a:pt x="551089" y="488658"/>
                  </a:cubicBezTo>
                  <a:cubicBezTo>
                    <a:pt x="566938" y="510246"/>
                    <a:pt x="579184" y="534713"/>
                    <a:pt x="587829" y="560620"/>
                  </a:cubicBezTo>
                  <a:cubicBezTo>
                    <a:pt x="597193" y="586526"/>
                    <a:pt x="601516" y="614591"/>
                    <a:pt x="601516" y="644815"/>
                  </a:cubicBezTo>
                  <a:cubicBezTo>
                    <a:pt x="601516" y="690871"/>
                    <a:pt x="585667" y="718217"/>
                    <a:pt x="553971" y="726133"/>
                  </a:cubicBezTo>
                  <a:cubicBezTo>
                    <a:pt x="580625" y="754918"/>
                    <a:pt x="598634" y="783703"/>
                    <a:pt x="607999" y="813207"/>
                  </a:cubicBezTo>
                  <a:cubicBezTo>
                    <a:pt x="617364" y="841992"/>
                    <a:pt x="622407" y="872216"/>
                    <a:pt x="622407" y="901720"/>
                  </a:cubicBezTo>
                  <a:cubicBezTo>
                    <a:pt x="622407" y="962169"/>
                    <a:pt x="606558" y="998150"/>
                    <a:pt x="574862" y="1010384"/>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855300" y="14237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ANALYSIS</a:t>
            </a:r>
            <a:endParaRPr/>
          </a:p>
        </p:txBody>
      </p:sp>
      <p:pic>
        <p:nvPicPr>
          <p:cNvPr id="244" name="Google Shape;244;p20"/>
          <p:cNvPicPr preferRelativeResize="0"/>
          <p:nvPr/>
        </p:nvPicPr>
        <p:blipFill>
          <a:blip r:embed="rId3">
            <a:alphaModFix/>
          </a:blip>
          <a:stretch>
            <a:fillRect/>
          </a:stretch>
        </p:blipFill>
        <p:spPr>
          <a:xfrm>
            <a:off x="641950" y="708875"/>
            <a:ext cx="5123375" cy="4094975"/>
          </a:xfrm>
          <a:prstGeom prst="rect">
            <a:avLst/>
          </a:prstGeom>
          <a:noFill/>
          <a:ln>
            <a:noFill/>
          </a:ln>
        </p:spPr>
      </p:pic>
      <p:sp>
        <p:nvSpPr>
          <p:cNvPr id="245" name="Google Shape;245;p2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6" name="Google Shape;246;p20"/>
          <p:cNvSpPr/>
          <p:nvPr/>
        </p:nvSpPr>
        <p:spPr>
          <a:xfrm>
            <a:off x="817696" y="1746384"/>
            <a:ext cx="4372800" cy="323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0"/>
          <p:cNvGrpSpPr/>
          <p:nvPr/>
        </p:nvGrpSpPr>
        <p:grpSpPr>
          <a:xfrm>
            <a:off x="5892669" y="1129138"/>
            <a:ext cx="2996071" cy="2885042"/>
            <a:chOff x="2444640" y="4131437"/>
            <a:chExt cx="710357" cy="684016"/>
          </a:xfrm>
        </p:grpSpPr>
        <p:sp>
          <p:nvSpPr>
            <p:cNvPr id="248" name="Google Shape;248;p20"/>
            <p:cNvSpPr/>
            <p:nvPr/>
          </p:nvSpPr>
          <p:spPr>
            <a:xfrm>
              <a:off x="2739069" y="4133604"/>
              <a:ext cx="330621" cy="496759"/>
            </a:xfrm>
            <a:custGeom>
              <a:rect b="b" l="l" r="r" t="t"/>
              <a:pathLst>
                <a:path extrusionOk="0" h="4967593" w="330621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20"/>
            <p:cNvSpPr/>
            <p:nvPr/>
          </p:nvSpPr>
          <p:spPr>
            <a:xfrm>
              <a:off x="2664128" y="4191909"/>
              <a:ext cx="165449" cy="248292"/>
            </a:xfrm>
            <a:custGeom>
              <a:rect b="b" l="l" r="r" t="t"/>
              <a:pathLst>
                <a:path extrusionOk="0" h="2482919" w="1654488">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 name="Google Shape;250;p20"/>
            <p:cNvSpPr/>
            <p:nvPr/>
          </p:nvSpPr>
          <p:spPr>
            <a:xfrm>
              <a:off x="2700909" y="4179300"/>
              <a:ext cx="330662" cy="477558"/>
            </a:xfrm>
            <a:custGeom>
              <a:rect b="b" l="l" r="r" t="t"/>
              <a:pathLst>
                <a:path extrusionOk="0" h="4775580" w="330662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1" name="Google Shape;251;p20"/>
            <p:cNvSpPr/>
            <p:nvPr/>
          </p:nvSpPr>
          <p:spPr>
            <a:xfrm>
              <a:off x="2473788" y="4131437"/>
              <a:ext cx="274549" cy="323609"/>
            </a:xfrm>
            <a:custGeom>
              <a:rect b="b" l="l" r="r" t="t"/>
              <a:pathLst>
                <a:path extrusionOk="0" h="3236089" w="2745492">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2" name="Google Shape;252;p20"/>
            <p:cNvSpPr/>
            <p:nvPr/>
          </p:nvSpPr>
          <p:spPr>
            <a:xfrm>
              <a:off x="2444640" y="414828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3" name="Google Shape;253;p20"/>
            <p:cNvSpPr/>
            <p:nvPr/>
          </p:nvSpPr>
          <p:spPr>
            <a:xfrm>
              <a:off x="2617049" y="4248978"/>
              <a:ext cx="60130" cy="47258"/>
            </a:xfrm>
            <a:custGeom>
              <a:rect b="b" l="l" r="r" t="t"/>
              <a:pathLst>
                <a:path extrusionOk="0" h="472583" w="601296">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4" name="Google Shape;254;p20"/>
            <p:cNvSpPr/>
            <p:nvPr/>
          </p:nvSpPr>
          <p:spPr>
            <a:xfrm>
              <a:off x="2561510" y="4241982"/>
              <a:ext cx="115925" cy="79471"/>
            </a:xfrm>
            <a:custGeom>
              <a:rect b="b" l="l" r="r" t="t"/>
              <a:pathLst>
                <a:path extrusionOk="0" h="794715" w="1159248">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5" name="Google Shape;255;p20"/>
            <p:cNvSpPr/>
            <p:nvPr/>
          </p:nvSpPr>
          <p:spPr>
            <a:xfrm>
              <a:off x="2537051" y="4252936"/>
              <a:ext cx="140456" cy="93686"/>
            </a:xfrm>
            <a:custGeom>
              <a:rect b="b" l="l" r="r" t="t"/>
              <a:pathLst>
                <a:path extrusionOk="0" h="936860" w="1404563">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20"/>
            <p:cNvSpPr/>
            <p:nvPr/>
          </p:nvSpPr>
          <p:spPr>
            <a:xfrm>
              <a:off x="2691806" y="4291056"/>
              <a:ext cx="31172" cy="46399"/>
            </a:xfrm>
            <a:custGeom>
              <a:rect b="b" l="l" r="r" t="t"/>
              <a:pathLst>
                <a:path extrusionOk="0" h="463988" w="311715">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20"/>
            <p:cNvSpPr/>
            <p:nvPr/>
          </p:nvSpPr>
          <p:spPr>
            <a:xfrm>
              <a:off x="2857411" y="4510291"/>
              <a:ext cx="274549" cy="301733"/>
            </a:xfrm>
            <a:custGeom>
              <a:rect b="b" l="l" r="r" t="t"/>
              <a:pathLst>
                <a:path extrusionOk="0" h="3017335" w="2745492">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20"/>
            <p:cNvSpPr/>
            <p:nvPr/>
          </p:nvSpPr>
          <p:spPr>
            <a:xfrm>
              <a:off x="3051429" y="465480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20"/>
            <p:cNvSpPr/>
            <p:nvPr/>
          </p:nvSpPr>
          <p:spPr>
            <a:xfrm>
              <a:off x="2927846" y="4585768"/>
              <a:ext cx="60130" cy="47258"/>
            </a:xfrm>
            <a:custGeom>
              <a:rect b="b" l="l" r="r" t="t"/>
              <a:pathLst>
                <a:path extrusionOk="0" h="472583" w="601297">
                  <a:moveTo>
                    <a:pt x="0" y="0"/>
                  </a:moveTo>
                  <a:lnTo>
                    <a:pt x="601297" y="347054"/>
                  </a:lnTo>
                  <a:lnTo>
                    <a:pt x="601297" y="472583"/>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Google Shape;260;p20"/>
            <p:cNvSpPr/>
            <p:nvPr/>
          </p:nvSpPr>
          <p:spPr>
            <a:xfrm>
              <a:off x="2927846" y="4610804"/>
              <a:ext cx="108547" cy="75226"/>
            </a:xfrm>
            <a:custGeom>
              <a:rect b="b" l="l" r="r" t="t"/>
              <a:pathLst>
                <a:path extrusionOk="0" h="752257" w="1085470">
                  <a:moveTo>
                    <a:pt x="0" y="0"/>
                  </a:moveTo>
                  <a:lnTo>
                    <a:pt x="1085470" y="626727"/>
                  </a:lnTo>
                  <a:lnTo>
                    <a:pt x="1085470" y="752257"/>
                  </a:lnTo>
                  <a:lnTo>
                    <a:pt x="0" y="12645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Google Shape;261;p20"/>
            <p:cNvSpPr/>
            <p:nvPr/>
          </p:nvSpPr>
          <p:spPr>
            <a:xfrm>
              <a:off x="2927846" y="4635932"/>
              <a:ext cx="140456" cy="93686"/>
            </a:xfrm>
            <a:custGeom>
              <a:rect b="b" l="l" r="r" t="t"/>
              <a:pathLst>
                <a:path extrusionOk="0" h="936860" w="1404563">
                  <a:moveTo>
                    <a:pt x="0" y="0"/>
                  </a:moveTo>
                  <a:lnTo>
                    <a:pt x="1404563" y="811330"/>
                  </a:lnTo>
                  <a:lnTo>
                    <a:pt x="1404563" y="936860"/>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20"/>
            <p:cNvSpPr/>
            <p:nvPr/>
          </p:nvSpPr>
          <p:spPr>
            <a:xfrm>
              <a:off x="2881962" y="4558169"/>
              <a:ext cx="31172" cy="46399"/>
            </a:xfrm>
            <a:custGeom>
              <a:rect b="b" l="l" r="r" t="t"/>
              <a:pathLst>
                <a:path extrusionOk="0" h="463988" w="311715">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20"/>
            <p:cNvSpPr/>
            <p:nvPr/>
          </p:nvSpPr>
          <p:spPr>
            <a:xfrm>
              <a:off x="2664956" y="4439601"/>
              <a:ext cx="154567" cy="375852"/>
            </a:xfrm>
            <a:custGeom>
              <a:rect b="b" l="l" r="r" t="t"/>
              <a:pathLst>
                <a:path extrusionOk="0" h="3758516" w="1545665">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20"/>
            <p:cNvSpPr/>
            <p:nvPr/>
          </p:nvSpPr>
          <p:spPr>
            <a:xfrm>
              <a:off x="2680128" y="4609239"/>
              <a:ext cx="124133" cy="84271"/>
            </a:xfrm>
            <a:custGeom>
              <a:rect b="b" l="l" r="r" t="t"/>
              <a:pathLst>
                <a:path extrusionOk="0" h="842712" w="1241327">
                  <a:moveTo>
                    <a:pt x="0" y="0"/>
                  </a:moveTo>
                  <a:lnTo>
                    <a:pt x="1241328" y="717182"/>
                  </a:lnTo>
                  <a:lnTo>
                    <a:pt x="1241328" y="842712"/>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20"/>
            <p:cNvSpPr/>
            <p:nvPr/>
          </p:nvSpPr>
          <p:spPr>
            <a:xfrm>
              <a:off x="2688771" y="4638693"/>
              <a:ext cx="106703" cy="74210"/>
            </a:xfrm>
            <a:custGeom>
              <a:rect b="b" l="l" r="r" t="t"/>
              <a:pathLst>
                <a:path extrusionOk="0" h="742103" w="1067025">
                  <a:moveTo>
                    <a:pt x="0" y="0"/>
                  </a:moveTo>
                  <a:lnTo>
                    <a:pt x="1067026" y="616574"/>
                  </a:lnTo>
                  <a:lnTo>
                    <a:pt x="1067026" y="742104"/>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 name="Google Shape;266;p20"/>
            <p:cNvSpPr/>
            <p:nvPr/>
          </p:nvSpPr>
          <p:spPr>
            <a:xfrm>
              <a:off x="2626520" y="4627832"/>
              <a:ext cx="107533" cy="94147"/>
            </a:xfrm>
            <a:custGeom>
              <a:rect b="b" l="l" r="r" t="t"/>
              <a:pathLst>
                <a:path extrusionOk="0" h="941475" w="1075325">
                  <a:moveTo>
                    <a:pt x="1075325" y="621189"/>
                  </a:moveTo>
                  <a:lnTo>
                    <a:pt x="0" y="0"/>
                  </a:lnTo>
                  <a:lnTo>
                    <a:pt x="0" y="320286"/>
                  </a:lnTo>
                  <a:lnTo>
                    <a:pt x="1075325" y="941475"/>
                  </a:lnTo>
                  <a:lnTo>
                    <a:pt x="1075325" y="62118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20"/>
            <p:cNvSpPr/>
            <p:nvPr/>
          </p:nvSpPr>
          <p:spPr>
            <a:xfrm>
              <a:off x="2723897" y="4514395"/>
              <a:ext cx="35783" cy="54442"/>
            </a:xfrm>
            <a:custGeom>
              <a:rect b="b" l="l" r="r" t="t"/>
              <a:pathLst>
                <a:path extrusionOk="0" h="544420" w="357826">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20"/>
            <p:cNvSpPr/>
            <p:nvPr/>
          </p:nvSpPr>
          <p:spPr>
            <a:xfrm>
              <a:off x="2710345" y="4574041"/>
              <a:ext cx="62967" cy="64421"/>
            </a:xfrm>
            <a:custGeom>
              <a:rect b="b" l="l" r="r" t="t"/>
              <a:pathLst>
                <a:path extrusionOk="0" h="644208" w="629667">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20"/>
            <p:cNvSpPr/>
            <p:nvPr/>
          </p:nvSpPr>
          <p:spPr>
            <a:xfrm>
              <a:off x="2539810" y="4380233"/>
              <a:ext cx="72764" cy="123961"/>
            </a:xfrm>
            <a:custGeom>
              <a:rect b="b" l="l" r="r" t="t"/>
              <a:pathLst>
                <a:path extrusionOk="0" h="1239608" w="727642">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20"/>
            <p:cNvSpPr/>
            <p:nvPr/>
          </p:nvSpPr>
          <p:spPr>
            <a:xfrm>
              <a:off x="2515902" y="4358317"/>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 name="Google Shape;271;p20"/>
            <p:cNvSpPr/>
            <p:nvPr/>
          </p:nvSpPr>
          <p:spPr>
            <a:xfrm>
              <a:off x="2601417" y="4476134"/>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2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1"/>
          <p:cNvSpPr txBox="1"/>
          <p:nvPr>
            <p:ph type="title"/>
          </p:nvPr>
        </p:nvSpPr>
        <p:spPr>
          <a:xfrm>
            <a:off x="855300" y="16365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ANALYSIS (REVENUE)</a:t>
            </a:r>
            <a:endParaRPr/>
          </a:p>
        </p:txBody>
      </p:sp>
      <p:sp>
        <p:nvSpPr>
          <p:cNvPr id="277" name="Google Shape;277;p2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 name="Google Shape;278;p21"/>
          <p:cNvSpPr txBox="1"/>
          <p:nvPr/>
        </p:nvSpPr>
        <p:spPr>
          <a:xfrm>
            <a:off x="6457875" y="708875"/>
            <a:ext cx="2042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Char char="●"/>
            </a:pPr>
            <a:r>
              <a:rPr lang="en">
                <a:solidFill>
                  <a:schemeClr val="accent1"/>
                </a:solidFill>
              </a:rPr>
              <a:t>Vote_Count</a:t>
            </a: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Budget </a:t>
            </a: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Actor Popularity</a:t>
            </a:r>
            <a:endParaRPr>
              <a:solidFill>
                <a:schemeClr val="accent1"/>
              </a:solidFill>
            </a:endParaRPr>
          </a:p>
          <a:p>
            <a:pPr indent="0" lvl="0" marL="0" rtl="0" algn="l">
              <a:spcBef>
                <a:spcPts val="0"/>
              </a:spcBef>
              <a:spcAft>
                <a:spcPts val="0"/>
              </a:spcAft>
              <a:buNone/>
            </a:pPr>
            <a:r>
              <a:rPr lang="en">
                <a:solidFill>
                  <a:schemeClr val="dk2"/>
                </a:solidFill>
              </a:rPr>
              <a:t>Seem to have pretty good correlation with Revenue.</a:t>
            </a:r>
            <a:endParaRPr>
              <a:solidFill>
                <a:schemeClr val="dk2"/>
              </a:solidFill>
            </a:endParaRPr>
          </a:p>
        </p:txBody>
      </p:sp>
      <p:sp>
        <p:nvSpPr>
          <p:cNvPr id="279" name="Google Shape;279;p21"/>
          <p:cNvSpPr txBox="1"/>
          <p:nvPr/>
        </p:nvSpPr>
        <p:spPr>
          <a:xfrm>
            <a:off x="6457875" y="2541850"/>
            <a:ext cx="2413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Remove columns: </a:t>
            </a:r>
            <a:endParaRPr>
              <a:solidFill>
                <a:schemeClr val="dk2"/>
              </a:solidFill>
            </a:endParaRPr>
          </a:p>
          <a:p>
            <a:pPr indent="-317500" lvl="0" marL="457200" rtl="0" algn="l">
              <a:spcBef>
                <a:spcPts val="0"/>
              </a:spcBef>
              <a:spcAft>
                <a:spcPts val="0"/>
              </a:spcAft>
              <a:buClr>
                <a:schemeClr val="accent1"/>
              </a:buClr>
              <a:buSzPts val="1400"/>
              <a:buChar char="●"/>
            </a:pPr>
            <a:r>
              <a:rPr lang="en">
                <a:solidFill>
                  <a:schemeClr val="accent1"/>
                </a:solidFill>
              </a:rPr>
              <a:t>ID</a:t>
            </a: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Actor_Index</a:t>
            </a:r>
            <a:endParaRPr>
              <a:solidFill>
                <a:schemeClr val="accent1"/>
              </a:solidFill>
            </a:endParaRPr>
          </a:p>
          <a:p>
            <a:pPr indent="-317500" lvl="0" marL="457200" rtl="0" algn="l">
              <a:spcBef>
                <a:spcPts val="0"/>
              </a:spcBef>
              <a:spcAft>
                <a:spcPts val="0"/>
              </a:spcAft>
              <a:buClr>
                <a:schemeClr val="accent1"/>
              </a:buClr>
              <a:buSzPts val="1400"/>
              <a:buChar char="●"/>
            </a:pPr>
            <a:r>
              <a:rPr lang="en">
                <a:solidFill>
                  <a:schemeClr val="accent1"/>
                </a:solidFill>
              </a:rPr>
              <a:t>Year</a:t>
            </a:r>
            <a:endParaRPr>
              <a:solidFill>
                <a:schemeClr val="accent1"/>
              </a:solidFill>
            </a:endParaRPr>
          </a:p>
          <a:p>
            <a:pPr indent="0" lvl="0" marL="0" rtl="0" algn="l">
              <a:spcBef>
                <a:spcPts val="0"/>
              </a:spcBef>
              <a:spcAft>
                <a:spcPts val="0"/>
              </a:spcAft>
              <a:buNone/>
            </a:pPr>
            <a:r>
              <a:rPr lang="en">
                <a:solidFill>
                  <a:schemeClr val="dk2"/>
                </a:solidFill>
              </a:rPr>
              <a:t>Categorical or columns that has very low correlation with Revenue.</a:t>
            </a:r>
            <a:endParaRPr>
              <a:solidFill>
                <a:schemeClr val="dk2"/>
              </a:solidFill>
            </a:endParaRPr>
          </a:p>
          <a:p>
            <a:pPr indent="0" lvl="0" marL="0" rtl="0" algn="l">
              <a:spcBef>
                <a:spcPts val="0"/>
              </a:spcBef>
              <a:spcAft>
                <a:spcPts val="0"/>
              </a:spcAft>
              <a:buNone/>
            </a:pPr>
            <a:r>
              <a:t/>
            </a:r>
            <a:endParaRPr/>
          </a:p>
        </p:txBody>
      </p:sp>
      <p:pic>
        <p:nvPicPr>
          <p:cNvPr id="280" name="Google Shape;280;p21"/>
          <p:cNvPicPr preferRelativeResize="0"/>
          <p:nvPr/>
        </p:nvPicPr>
        <p:blipFill>
          <a:blip r:embed="rId3">
            <a:alphaModFix/>
          </a:blip>
          <a:stretch>
            <a:fillRect/>
          </a:stretch>
        </p:blipFill>
        <p:spPr>
          <a:xfrm>
            <a:off x="794100" y="979650"/>
            <a:ext cx="5307000" cy="3184200"/>
          </a:xfrm>
          <a:prstGeom prst="rect">
            <a:avLst/>
          </a:prstGeom>
          <a:noFill/>
          <a:ln>
            <a:noFill/>
          </a:ln>
        </p:spPr>
      </p:pic>
      <p:sp>
        <p:nvSpPr>
          <p:cNvPr id="281" name="Google Shape;281;p21"/>
          <p:cNvSpPr/>
          <p:nvPr/>
        </p:nvSpPr>
        <p:spPr>
          <a:xfrm>
            <a:off x="1624850" y="1176625"/>
            <a:ext cx="1322400" cy="262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4645950" y="1176625"/>
            <a:ext cx="1322400" cy="262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2734225" y="3003175"/>
            <a:ext cx="2042100" cy="9078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2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2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2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2"/>
          <p:cNvSpPr txBox="1"/>
          <p:nvPr>
            <p:ph type="title"/>
          </p:nvPr>
        </p:nvSpPr>
        <p:spPr>
          <a:xfrm>
            <a:off x="855300" y="57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EXPLORATORY ANALYSIS</a:t>
            </a:r>
            <a:endParaRPr/>
          </a:p>
        </p:txBody>
      </p:sp>
      <p:sp>
        <p:nvSpPr>
          <p:cNvPr id="289" name="Google Shape;289;p22"/>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 name="Google Shape;290;p22"/>
          <p:cNvSpPr txBox="1"/>
          <p:nvPr/>
        </p:nvSpPr>
        <p:spPr>
          <a:xfrm>
            <a:off x="6289775" y="2275050"/>
            <a:ext cx="2529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
                <a:solidFill>
                  <a:schemeClr val="dk1"/>
                </a:solidFill>
              </a:rPr>
              <a:t>Colour: Vote Average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X-Axis: Budget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Y-Axis: Revenue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Size of Circle: Duration</a:t>
            </a:r>
            <a:endParaRPr>
              <a:solidFill>
                <a:schemeClr val="dk1"/>
              </a:solidFill>
            </a:endParaRPr>
          </a:p>
        </p:txBody>
      </p:sp>
      <p:pic>
        <p:nvPicPr>
          <p:cNvPr id="291" name="Google Shape;291;p22"/>
          <p:cNvPicPr preferRelativeResize="0"/>
          <p:nvPr/>
        </p:nvPicPr>
        <p:blipFill>
          <a:blip r:embed="rId3">
            <a:alphaModFix/>
          </a:blip>
          <a:stretch>
            <a:fillRect/>
          </a:stretch>
        </p:blipFill>
        <p:spPr>
          <a:xfrm>
            <a:off x="876950" y="605700"/>
            <a:ext cx="5180515" cy="4385400"/>
          </a:xfrm>
          <a:prstGeom prst="rect">
            <a:avLst/>
          </a:prstGeom>
          <a:noFill/>
          <a:ln>
            <a:noFill/>
          </a:ln>
        </p:spPr>
      </p:pic>
      <p:cxnSp>
        <p:nvCxnSpPr>
          <p:cNvPr id="292" name="Google Shape;292;p22"/>
          <p:cNvCxnSpPr/>
          <p:nvPr/>
        </p:nvCxnSpPr>
        <p:spPr>
          <a:xfrm flipH="1" rot="10800000">
            <a:off x="1479175" y="1143000"/>
            <a:ext cx="1501500" cy="34290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3"/>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CURATING DATA</a:t>
            </a:r>
            <a:endParaRPr/>
          </a:p>
        </p:txBody>
      </p:sp>
      <p:sp>
        <p:nvSpPr>
          <p:cNvPr id="298" name="Google Shape;298;p2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9" name="Google Shape;299;p23"/>
          <p:cNvPicPr preferRelativeResize="0"/>
          <p:nvPr/>
        </p:nvPicPr>
        <p:blipFill>
          <a:blip r:embed="rId3">
            <a:alphaModFix/>
          </a:blip>
          <a:stretch>
            <a:fillRect/>
          </a:stretch>
        </p:blipFill>
        <p:spPr>
          <a:xfrm>
            <a:off x="362900" y="1498974"/>
            <a:ext cx="8418202" cy="2984199"/>
          </a:xfrm>
          <a:prstGeom prst="rect">
            <a:avLst/>
          </a:prstGeom>
          <a:noFill/>
          <a:ln>
            <a:noFill/>
          </a:ln>
        </p:spPr>
      </p:pic>
      <p:sp>
        <p:nvSpPr>
          <p:cNvPr id="300" name="Google Shape;300;p23"/>
          <p:cNvSpPr/>
          <p:nvPr/>
        </p:nvSpPr>
        <p:spPr>
          <a:xfrm>
            <a:off x="5431625" y="3308050"/>
            <a:ext cx="288000" cy="14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6224300" y="3308050"/>
            <a:ext cx="288000" cy="14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7763950" y="3730225"/>
            <a:ext cx="288000" cy="14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3028975" y="2916375"/>
            <a:ext cx="288000" cy="14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2763825" y="1536650"/>
            <a:ext cx="553200" cy="96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4612950" y="1536650"/>
            <a:ext cx="1106700" cy="96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5765425" y="1536650"/>
            <a:ext cx="747000" cy="96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7304950" y="1536650"/>
            <a:ext cx="747000" cy="96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2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2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2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2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2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2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2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2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4"/>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NUMBER OF MISSING VALUES</a:t>
            </a:r>
            <a:endParaRPr/>
          </a:p>
        </p:txBody>
      </p:sp>
      <p:sp>
        <p:nvSpPr>
          <p:cNvPr id="313" name="Google Shape;313;p2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4" name="Google Shape;314;p24"/>
          <p:cNvPicPr preferRelativeResize="0"/>
          <p:nvPr/>
        </p:nvPicPr>
        <p:blipFill>
          <a:blip r:embed="rId3">
            <a:alphaModFix/>
          </a:blip>
          <a:stretch>
            <a:fillRect/>
          </a:stretch>
        </p:blipFill>
        <p:spPr>
          <a:xfrm>
            <a:off x="855300" y="1363350"/>
            <a:ext cx="4720962" cy="3606401"/>
          </a:xfrm>
          <a:prstGeom prst="rect">
            <a:avLst/>
          </a:prstGeom>
          <a:noFill/>
          <a:ln>
            <a:noFill/>
          </a:ln>
        </p:spPr>
      </p:pic>
      <p:sp>
        <p:nvSpPr>
          <p:cNvPr id="315" name="Google Shape;315;p24"/>
          <p:cNvSpPr/>
          <p:nvPr/>
        </p:nvSpPr>
        <p:spPr>
          <a:xfrm>
            <a:off x="855300" y="2039475"/>
            <a:ext cx="1755300" cy="17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2610600" y="4197725"/>
            <a:ext cx="1176600" cy="1794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5859044" y="1129225"/>
            <a:ext cx="2996071" cy="2885042"/>
            <a:chOff x="2444640" y="4131437"/>
            <a:chExt cx="710357" cy="684016"/>
          </a:xfrm>
        </p:grpSpPr>
        <p:sp>
          <p:nvSpPr>
            <p:cNvPr id="318" name="Google Shape;318;p24"/>
            <p:cNvSpPr/>
            <p:nvPr/>
          </p:nvSpPr>
          <p:spPr>
            <a:xfrm>
              <a:off x="2739069" y="4133604"/>
              <a:ext cx="330621" cy="496759"/>
            </a:xfrm>
            <a:custGeom>
              <a:rect b="b" l="l" r="r" t="t"/>
              <a:pathLst>
                <a:path extrusionOk="0" h="4967593" w="330621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9" name="Google Shape;319;p24"/>
            <p:cNvSpPr/>
            <p:nvPr/>
          </p:nvSpPr>
          <p:spPr>
            <a:xfrm>
              <a:off x="2664128" y="4191909"/>
              <a:ext cx="165449" cy="248292"/>
            </a:xfrm>
            <a:custGeom>
              <a:rect b="b" l="l" r="r" t="t"/>
              <a:pathLst>
                <a:path extrusionOk="0" h="2482919" w="1654488">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0" name="Google Shape;320;p24"/>
            <p:cNvSpPr/>
            <p:nvPr/>
          </p:nvSpPr>
          <p:spPr>
            <a:xfrm>
              <a:off x="2700909" y="4179300"/>
              <a:ext cx="330662" cy="477558"/>
            </a:xfrm>
            <a:custGeom>
              <a:rect b="b" l="l" r="r" t="t"/>
              <a:pathLst>
                <a:path extrusionOk="0" h="4775580" w="330662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1" name="Google Shape;321;p24"/>
            <p:cNvSpPr/>
            <p:nvPr/>
          </p:nvSpPr>
          <p:spPr>
            <a:xfrm>
              <a:off x="2473788" y="4131437"/>
              <a:ext cx="274549" cy="323609"/>
            </a:xfrm>
            <a:custGeom>
              <a:rect b="b" l="l" r="r" t="t"/>
              <a:pathLst>
                <a:path extrusionOk="0" h="3236089" w="2745492">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2" name="Google Shape;322;p24"/>
            <p:cNvSpPr/>
            <p:nvPr/>
          </p:nvSpPr>
          <p:spPr>
            <a:xfrm>
              <a:off x="2444640" y="414828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3" name="Google Shape;323;p24"/>
            <p:cNvSpPr/>
            <p:nvPr/>
          </p:nvSpPr>
          <p:spPr>
            <a:xfrm>
              <a:off x="2617049" y="4248978"/>
              <a:ext cx="60130" cy="47258"/>
            </a:xfrm>
            <a:custGeom>
              <a:rect b="b" l="l" r="r" t="t"/>
              <a:pathLst>
                <a:path extrusionOk="0" h="472583" w="601296">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4" name="Google Shape;324;p24"/>
            <p:cNvSpPr/>
            <p:nvPr/>
          </p:nvSpPr>
          <p:spPr>
            <a:xfrm>
              <a:off x="2561510" y="4241982"/>
              <a:ext cx="115925" cy="79471"/>
            </a:xfrm>
            <a:custGeom>
              <a:rect b="b" l="l" r="r" t="t"/>
              <a:pathLst>
                <a:path extrusionOk="0" h="794715" w="1159248">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5" name="Google Shape;325;p24"/>
            <p:cNvSpPr/>
            <p:nvPr/>
          </p:nvSpPr>
          <p:spPr>
            <a:xfrm>
              <a:off x="2537051" y="4252936"/>
              <a:ext cx="140456" cy="93686"/>
            </a:xfrm>
            <a:custGeom>
              <a:rect b="b" l="l" r="r" t="t"/>
              <a:pathLst>
                <a:path extrusionOk="0" h="936860" w="1404563">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24"/>
            <p:cNvSpPr/>
            <p:nvPr/>
          </p:nvSpPr>
          <p:spPr>
            <a:xfrm>
              <a:off x="2691806" y="4291056"/>
              <a:ext cx="31172" cy="46399"/>
            </a:xfrm>
            <a:custGeom>
              <a:rect b="b" l="l" r="r" t="t"/>
              <a:pathLst>
                <a:path extrusionOk="0" h="463988" w="311715">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24"/>
            <p:cNvSpPr/>
            <p:nvPr/>
          </p:nvSpPr>
          <p:spPr>
            <a:xfrm>
              <a:off x="2857411" y="4510291"/>
              <a:ext cx="274549" cy="301733"/>
            </a:xfrm>
            <a:custGeom>
              <a:rect b="b" l="l" r="r" t="t"/>
              <a:pathLst>
                <a:path extrusionOk="0" h="3017335" w="2745492">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24"/>
            <p:cNvSpPr/>
            <p:nvPr/>
          </p:nvSpPr>
          <p:spPr>
            <a:xfrm>
              <a:off x="3051429" y="465480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24"/>
            <p:cNvSpPr/>
            <p:nvPr/>
          </p:nvSpPr>
          <p:spPr>
            <a:xfrm>
              <a:off x="2927846" y="4585768"/>
              <a:ext cx="60130" cy="47258"/>
            </a:xfrm>
            <a:custGeom>
              <a:rect b="b" l="l" r="r" t="t"/>
              <a:pathLst>
                <a:path extrusionOk="0" h="472583" w="601297">
                  <a:moveTo>
                    <a:pt x="0" y="0"/>
                  </a:moveTo>
                  <a:lnTo>
                    <a:pt x="601297" y="347054"/>
                  </a:lnTo>
                  <a:lnTo>
                    <a:pt x="601297" y="472583"/>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24"/>
            <p:cNvSpPr/>
            <p:nvPr/>
          </p:nvSpPr>
          <p:spPr>
            <a:xfrm>
              <a:off x="2927846" y="4610804"/>
              <a:ext cx="108547" cy="75226"/>
            </a:xfrm>
            <a:custGeom>
              <a:rect b="b" l="l" r="r" t="t"/>
              <a:pathLst>
                <a:path extrusionOk="0" h="752257" w="1085470">
                  <a:moveTo>
                    <a:pt x="0" y="0"/>
                  </a:moveTo>
                  <a:lnTo>
                    <a:pt x="1085470" y="626727"/>
                  </a:lnTo>
                  <a:lnTo>
                    <a:pt x="1085470" y="752257"/>
                  </a:lnTo>
                  <a:lnTo>
                    <a:pt x="0" y="12645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24"/>
            <p:cNvSpPr/>
            <p:nvPr/>
          </p:nvSpPr>
          <p:spPr>
            <a:xfrm>
              <a:off x="2927846" y="4635932"/>
              <a:ext cx="140456" cy="93686"/>
            </a:xfrm>
            <a:custGeom>
              <a:rect b="b" l="l" r="r" t="t"/>
              <a:pathLst>
                <a:path extrusionOk="0" h="936860" w="1404563">
                  <a:moveTo>
                    <a:pt x="0" y="0"/>
                  </a:moveTo>
                  <a:lnTo>
                    <a:pt x="1404563" y="811330"/>
                  </a:lnTo>
                  <a:lnTo>
                    <a:pt x="1404563" y="936860"/>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2" name="Google Shape;332;p24"/>
            <p:cNvSpPr/>
            <p:nvPr/>
          </p:nvSpPr>
          <p:spPr>
            <a:xfrm>
              <a:off x="2881962" y="4558169"/>
              <a:ext cx="31172" cy="46399"/>
            </a:xfrm>
            <a:custGeom>
              <a:rect b="b" l="l" r="r" t="t"/>
              <a:pathLst>
                <a:path extrusionOk="0" h="463988" w="311715">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3" name="Google Shape;333;p24"/>
            <p:cNvSpPr/>
            <p:nvPr/>
          </p:nvSpPr>
          <p:spPr>
            <a:xfrm>
              <a:off x="2664956" y="4439601"/>
              <a:ext cx="154567" cy="375852"/>
            </a:xfrm>
            <a:custGeom>
              <a:rect b="b" l="l" r="r" t="t"/>
              <a:pathLst>
                <a:path extrusionOk="0" h="3758516" w="1545665">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4" name="Google Shape;334;p24"/>
            <p:cNvSpPr/>
            <p:nvPr/>
          </p:nvSpPr>
          <p:spPr>
            <a:xfrm>
              <a:off x="2680128" y="4609239"/>
              <a:ext cx="124133" cy="84271"/>
            </a:xfrm>
            <a:custGeom>
              <a:rect b="b" l="l" r="r" t="t"/>
              <a:pathLst>
                <a:path extrusionOk="0" h="842712" w="1241327">
                  <a:moveTo>
                    <a:pt x="0" y="0"/>
                  </a:moveTo>
                  <a:lnTo>
                    <a:pt x="1241328" y="717182"/>
                  </a:lnTo>
                  <a:lnTo>
                    <a:pt x="1241328" y="842712"/>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24"/>
            <p:cNvSpPr/>
            <p:nvPr/>
          </p:nvSpPr>
          <p:spPr>
            <a:xfrm>
              <a:off x="2688771" y="4638693"/>
              <a:ext cx="106703" cy="74210"/>
            </a:xfrm>
            <a:custGeom>
              <a:rect b="b" l="l" r="r" t="t"/>
              <a:pathLst>
                <a:path extrusionOk="0" h="742103" w="1067025">
                  <a:moveTo>
                    <a:pt x="0" y="0"/>
                  </a:moveTo>
                  <a:lnTo>
                    <a:pt x="1067026" y="616574"/>
                  </a:lnTo>
                  <a:lnTo>
                    <a:pt x="1067026" y="742104"/>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6" name="Google Shape;336;p24"/>
            <p:cNvSpPr/>
            <p:nvPr/>
          </p:nvSpPr>
          <p:spPr>
            <a:xfrm>
              <a:off x="2626520" y="4627832"/>
              <a:ext cx="107533" cy="94147"/>
            </a:xfrm>
            <a:custGeom>
              <a:rect b="b" l="l" r="r" t="t"/>
              <a:pathLst>
                <a:path extrusionOk="0" h="941475" w="1075325">
                  <a:moveTo>
                    <a:pt x="1075325" y="621189"/>
                  </a:moveTo>
                  <a:lnTo>
                    <a:pt x="0" y="0"/>
                  </a:lnTo>
                  <a:lnTo>
                    <a:pt x="0" y="320286"/>
                  </a:lnTo>
                  <a:lnTo>
                    <a:pt x="1075325" y="941475"/>
                  </a:lnTo>
                  <a:lnTo>
                    <a:pt x="1075325" y="62118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24"/>
            <p:cNvSpPr/>
            <p:nvPr/>
          </p:nvSpPr>
          <p:spPr>
            <a:xfrm>
              <a:off x="2723897" y="4514395"/>
              <a:ext cx="35783" cy="54442"/>
            </a:xfrm>
            <a:custGeom>
              <a:rect b="b" l="l" r="r" t="t"/>
              <a:pathLst>
                <a:path extrusionOk="0" h="544420" w="357826">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24"/>
            <p:cNvSpPr/>
            <p:nvPr/>
          </p:nvSpPr>
          <p:spPr>
            <a:xfrm>
              <a:off x="2710345" y="4574041"/>
              <a:ext cx="62967" cy="64421"/>
            </a:xfrm>
            <a:custGeom>
              <a:rect b="b" l="l" r="r" t="t"/>
              <a:pathLst>
                <a:path extrusionOk="0" h="644208" w="629667">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24"/>
            <p:cNvSpPr/>
            <p:nvPr/>
          </p:nvSpPr>
          <p:spPr>
            <a:xfrm>
              <a:off x="2539810" y="4380233"/>
              <a:ext cx="72764" cy="123961"/>
            </a:xfrm>
            <a:custGeom>
              <a:rect b="b" l="l" r="r" t="t"/>
              <a:pathLst>
                <a:path extrusionOk="0" h="1239608" w="727642">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24"/>
            <p:cNvSpPr/>
            <p:nvPr/>
          </p:nvSpPr>
          <p:spPr>
            <a:xfrm>
              <a:off x="2515902" y="4358317"/>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24"/>
            <p:cNvSpPr/>
            <p:nvPr/>
          </p:nvSpPr>
          <p:spPr>
            <a:xfrm>
              <a:off x="2601417" y="4476134"/>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2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2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5"/>
          <p:cNvPicPr preferRelativeResize="0"/>
          <p:nvPr/>
        </p:nvPicPr>
        <p:blipFill>
          <a:blip r:embed="rId3">
            <a:alphaModFix/>
          </a:blip>
          <a:stretch>
            <a:fillRect/>
          </a:stretch>
        </p:blipFill>
        <p:spPr>
          <a:xfrm>
            <a:off x="82788" y="1690803"/>
            <a:ext cx="8978423" cy="2847259"/>
          </a:xfrm>
          <a:prstGeom prst="rect">
            <a:avLst/>
          </a:prstGeom>
          <a:noFill/>
          <a:ln>
            <a:noFill/>
          </a:ln>
        </p:spPr>
      </p:pic>
      <p:sp>
        <p:nvSpPr>
          <p:cNvPr id="347" name="Google Shape;347;p25"/>
          <p:cNvSpPr txBox="1"/>
          <p:nvPr>
            <p:ph type="title"/>
          </p:nvPr>
        </p:nvSpPr>
        <p:spPr>
          <a:xfrm>
            <a:off x="855300" y="836000"/>
            <a:ext cx="7452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IMPUTER </a:t>
            </a:r>
            <a:r>
              <a:rPr lang="en" sz="2100">
                <a:solidFill>
                  <a:schemeClr val="dk2"/>
                </a:solidFill>
              </a:rPr>
              <a:t>(EXPLAINED IN DATA PREPROCESSING)</a:t>
            </a:r>
            <a:endParaRPr sz="2100">
              <a:solidFill>
                <a:schemeClr val="dk2"/>
              </a:solidFill>
            </a:endParaRPr>
          </a:p>
        </p:txBody>
      </p:sp>
      <p:sp>
        <p:nvSpPr>
          <p:cNvPr id="348" name="Google Shape;348;p2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9" name="Google Shape;349;p25"/>
          <p:cNvSpPr/>
          <p:nvPr/>
        </p:nvSpPr>
        <p:spPr>
          <a:xfrm>
            <a:off x="2056685" y="1722601"/>
            <a:ext cx="528300" cy="2783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25"/>
          <p:cNvPicPr preferRelativeResize="0"/>
          <p:nvPr/>
        </p:nvPicPr>
        <p:blipFill>
          <a:blip r:embed="rId4">
            <a:alphaModFix/>
          </a:blip>
          <a:stretch>
            <a:fillRect/>
          </a:stretch>
        </p:blipFill>
        <p:spPr>
          <a:xfrm>
            <a:off x="82788" y="1444088"/>
            <a:ext cx="8978423" cy="24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2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6"/>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COUNTRY TO REGION</a:t>
            </a:r>
            <a:endParaRPr/>
          </a:p>
        </p:txBody>
      </p:sp>
      <p:sp>
        <p:nvSpPr>
          <p:cNvPr id="356" name="Google Shape;356;p2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7" name="Google Shape;357;p26"/>
          <p:cNvPicPr preferRelativeResize="0"/>
          <p:nvPr/>
        </p:nvPicPr>
        <p:blipFill>
          <a:blip r:embed="rId3">
            <a:alphaModFix/>
          </a:blip>
          <a:stretch>
            <a:fillRect/>
          </a:stretch>
        </p:blipFill>
        <p:spPr>
          <a:xfrm>
            <a:off x="152400" y="1384700"/>
            <a:ext cx="8839204" cy="2688879"/>
          </a:xfrm>
          <a:prstGeom prst="rect">
            <a:avLst/>
          </a:prstGeom>
          <a:noFill/>
          <a:ln>
            <a:noFill/>
          </a:ln>
        </p:spPr>
      </p:pic>
      <p:sp>
        <p:nvSpPr>
          <p:cNvPr id="358" name="Google Shape;358;p26"/>
          <p:cNvSpPr/>
          <p:nvPr/>
        </p:nvSpPr>
        <p:spPr>
          <a:xfrm>
            <a:off x="3361425" y="1384700"/>
            <a:ext cx="1184400" cy="2638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7238050" y="1384700"/>
            <a:ext cx="1753500" cy="2638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4683601" y="2470550"/>
            <a:ext cx="2306100" cy="466800"/>
          </a:xfrm>
          <a:prstGeom prst="chevron">
            <a:avLst>
              <a:gd fmla="val 50000" name="adj"/>
            </a:avLst>
          </a:prstGeom>
          <a:gradFill>
            <a:gsLst>
              <a:gs pos="0">
                <a:srgbClr val="793EAF"/>
              </a:gs>
              <a:gs pos="100000">
                <a:srgbClr val="36204B"/>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Barlow Light"/>
                <a:ea typeface="Barlow Light"/>
                <a:cs typeface="Barlow Light"/>
                <a:sym typeface="Barlow Light"/>
              </a:rPr>
              <a:t>CHANGES INTO</a:t>
            </a:r>
            <a:endParaRPr>
              <a:solidFill>
                <a:schemeClr val="accent2"/>
              </a:solidFill>
              <a:latin typeface="Barlow Light"/>
              <a:ea typeface="Barlow Light"/>
              <a:cs typeface="Barlow Light"/>
              <a:sym typeface="Barlow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2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2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2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6" name="Google Shape;366;p27"/>
          <p:cNvSpPr txBox="1"/>
          <p:nvPr/>
        </p:nvSpPr>
        <p:spPr>
          <a:xfrm>
            <a:off x="168100" y="915950"/>
            <a:ext cx="3093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dk2"/>
                </a:solidFill>
                <a:latin typeface="Barlow Light"/>
                <a:ea typeface="Barlow Light"/>
                <a:cs typeface="Barlow Light"/>
                <a:sym typeface="Barlow Light"/>
              </a:rPr>
              <a:t>100%</a:t>
            </a:r>
            <a:endParaRPr sz="1000">
              <a:solidFill>
                <a:schemeClr val="dk2"/>
              </a:solidFill>
              <a:latin typeface="Barlow Light"/>
              <a:ea typeface="Barlow Light"/>
              <a:cs typeface="Barlow Light"/>
              <a:sym typeface="Barlow Light"/>
            </a:endParaRPr>
          </a:p>
          <a:p>
            <a:pPr indent="0" lvl="0" marL="0" marR="0" rtl="0" algn="r">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75%</a:t>
            </a:r>
            <a:endParaRPr sz="1000">
              <a:solidFill>
                <a:schemeClr val="dk2"/>
              </a:solidFill>
              <a:latin typeface="Barlow Light"/>
              <a:ea typeface="Barlow Light"/>
              <a:cs typeface="Barlow Light"/>
              <a:sym typeface="Barlow Light"/>
            </a:endParaRPr>
          </a:p>
          <a:p>
            <a:pPr indent="0" lvl="0" marL="0" marR="0" rtl="0" algn="r">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50%</a:t>
            </a:r>
            <a:endParaRPr sz="1000">
              <a:solidFill>
                <a:schemeClr val="dk2"/>
              </a:solidFill>
              <a:latin typeface="Barlow Light"/>
              <a:ea typeface="Barlow Light"/>
              <a:cs typeface="Barlow Light"/>
              <a:sym typeface="Barlow Light"/>
            </a:endParaRPr>
          </a:p>
          <a:p>
            <a:pPr indent="0" lvl="0" marL="0" marR="0" rtl="0" algn="r">
              <a:lnSpc>
                <a:spcPct val="100000"/>
              </a:lnSpc>
              <a:spcBef>
                <a:spcPts val="4400"/>
              </a:spcBef>
              <a:spcAft>
                <a:spcPts val="0"/>
              </a:spcAft>
              <a:buNone/>
            </a:pPr>
            <a:r>
              <a:rPr lang="en" sz="1000">
                <a:solidFill>
                  <a:schemeClr val="dk2"/>
                </a:solidFill>
                <a:latin typeface="Barlow Light"/>
                <a:ea typeface="Barlow Light"/>
                <a:cs typeface="Barlow Light"/>
                <a:sym typeface="Barlow Light"/>
              </a:rPr>
              <a:t>25%</a:t>
            </a:r>
            <a:endParaRPr sz="1000">
              <a:solidFill>
                <a:schemeClr val="dk2"/>
              </a:solidFill>
              <a:latin typeface="Barlow Light"/>
              <a:ea typeface="Barlow Light"/>
              <a:cs typeface="Barlow Light"/>
              <a:sym typeface="Barlow Light"/>
            </a:endParaRPr>
          </a:p>
          <a:p>
            <a:pPr indent="0" lvl="0" marL="0" marR="0" rtl="0" algn="r">
              <a:lnSpc>
                <a:spcPct val="100000"/>
              </a:lnSpc>
              <a:spcBef>
                <a:spcPts val="4400"/>
              </a:spcBef>
              <a:spcAft>
                <a:spcPts val="4400"/>
              </a:spcAft>
              <a:buNone/>
            </a:pPr>
            <a:r>
              <a:rPr lang="en" sz="1000">
                <a:solidFill>
                  <a:schemeClr val="dk2"/>
                </a:solidFill>
                <a:latin typeface="Barlow Light"/>
                <a:ea typeface="Barlow Light"/>
                <a:cs typeface="Barlow Light"/>
                <a:sym typeface="Barlow Light"/>
              </a:rPr>
              <a:t>0%</a:t>
            </a:r>
            <a:endParaRPr sz="1000">
              <a:solidFill>
                <a:schemeClr val="dk2"/>
              </a:solidFill>
              <a:latin typeface="Barlow Light"/>
              <a:ea typeface="Barlow Light"/>
              <a:cs typeface="Barlow Light"/>
              <a:sym typeface="Barlow Light"/>
            </a:endParaRPr>
          </a:p>
        </p:txBody>
      </p:sp>
      <p:cxnSp>
        <p:nvCxnSpPr>
          <p:cNvPr id="367" name="Google Shape;367;p27"/>
          <p:cNvCxnSpPr/>
          <p:nvPr/>
        </p:nvCxnSpPr>
        <p:spPr>
          <a:xfrm>
            <a:off x="952500" y="1074701"/>
            <a:ext cx="7239000" cy="0"/>
          </a:xfrm>
          <a:prstGeom prst="straightConnector1">
            <a:avLst/>
          </a:prstGeom>
          <a:noFill/>
          <a:ln cap="flat" cmpd="sng" w="9525">
            <a:solidFill>
              <a:schemeClr val="accent5"/>
            </a:solidFill>
            <a:prstDash val="solid"/>
            <a:round/>
            <a:headEnd len="med" w="med" type="none"/>
            <a:tailEnd len="med" w="med" type="none"/>
          </a:ln>
        </p:spPr>
      </p:cxnSp>
      <p:cxnSp>
        <p:nvCxnSpPr>
          <p:cNvPr id="368" name="Google Shape;368;p27"/>
          <p:cNvCxnSpPr/>
          <p:nvPr/>
        </p:nvCxnSpPr>
        <p:spPr>
          <a:xfrm>
            <a:off x="952500" y="1784183"/>
            <a:ext cx="7239000" cy="0"/>
          </a:xfrm>
          <a:prstGeom prst="straightConnector1">
            <a:avLst/>
          </a:prstGeom>
          <a:noFill/>
          <a:ln cap="flat" cmpd="sng" w="9525">
            <a:solidFill>
              <a:schemeClr val="accent5"/>
            </a:solidFill>
            <a:prstDash val="solid"/>
            <a:round/>
            <a:headEnd len="med" w="med" type="none"/>
            <a:tailEnd len="med" w="med" type="none"/>
          </a:ln>
        </p:spPr>
      </p:cxnSp>
      <p:cxnSp>
        <p:nvCxnSpPr>
          <p:cNvPr id="369" name="Google Shape;369;p27"/>
          <p:cNvCxnSpPr/>
          <p:nvPr/>
        </p:nvCxnSpPr>
        <p:spPr>
          <a:xfrm>
            <a:off x="952500" y="2493664"/>
            <a:ext cx="7239000" cy="0"/>
          </a:xfrm>
          <a:prstGeom prst="straightConnector1">
            <a:avLst/>
          </a:prstGeom>
          <a:noFill/>
          <a:ln cap="flat" cmpd="sng" w="9525">
            <a:solidFill>
              <a:schemeClr val="accent5"/>
            </a:solidFill>
            <a:prstDash val="solid"/>
            <a:round/>
            <a:headEnd len="med" w="med" type="none"/>
            <a:tailEnd len="med" w="med" type="none"/>
          </a:ln>
        </p:spPr>
      </p:cxnSp>
      <p:cxnSp>
        <p:nvCxnSpPr>
          <p:cNvPr id="370" name="Google Shape;370;p27"/>
          <p:cNvCxnSpPr/>
          <p:nvPr/>
        </p:nvCxnSpPr>
        <p:spPr>
          <a:xfrm>
            <a:off x="952500" y="3203146"/>
            <a:ext cx="7239000" cy="0"/>
          </a:xfrm>
          <a:prstGeom prst="straightConnector1">
            <a:avLst/>
          </a:prstGeom>
          <a:noFill/>
          <a:ln cap="flat" cmpd="sng" w="9525">
            <a:solidFill>
              <a:schemeClr val="accent5"/>
            </a:solidFill>
            <a:prstDash val="solid"/>
            <a:round/>
            <a:headEnd len="med" w="med" type="none"/>
            <a:tailEnd len="med" w="med" type="none"/>
          </a:ln>
        </p:spPr>
      </p:cxnSp>
      <p:cxnSp>
        <p:nvCxnSpPr>
          <p:cNvPr id="371" name="Google Shape;371;p27"/>
          <p:cNvCxnSpPr/>
          <p:nvPr/>
        </p:nvCxnSpPr>
        <p:spPr>
          <a:xfrm>
            <a:off x="952500" y="3934526"/>
            <a:ext cx="7239000" cy="0"/>
          </a:xfrm>
          <a:prstGeom prst="straightConnector1">
            <a:avLst/>
          </a:prstGeom>
          <a:noFill/>
          <a:ln cap="flat" cmpd="sng" w="9525">
            <a:solidFill>
              <a:schemeClr val="accent5"/>
            </a:solidFill>
            <a:prstDash val="solid"/>
            <a:round/>
            <a:headEnd len="med" w="med" type="none"/>
            <a:tailEnd len="med" w="med" type="none"/>
          </a:ln>
        </p:spPr>
      </p:cxnSp>
      <p:sp>
        <p:nvSpPr>
          <p:cNvPr id="372" name="Google Shape;372;p27"/>
          <p:cNvSpPr/>
          <p:nvPr/>
        </p:nvSpPr>
        <p:spPr>
          <a:xfrm>
            <a:off x="1529800" y="2151525"/>
            <a:ext cx="849600" cy="1794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2817553" y="3384175"/>
            <a:ext cx="849600" cy="56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105306" y="3653125"/>
            <a:ext cx="849600" cy="292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393059" y="3798800"/>
            <a:ext cx="849600" cy="13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6680811" y="3866025"/>
            <a:ext cx="849600" cy="8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txBox="1"/>
          <p:nvPr/>
        </p:nvSpPr>
        <p:spPr>
          <a:xfrm>
            <a:off x="1729300" y="1784175"/>
            <a:ext cx="4506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Light"/>
                <a:ea typeface="Barlow Light"/>
                <a:cs typeface="Barlow Light"/>
                <a:sym typeface="Barlow Light"/>
              </a:rPr>
              <a:t>60.74%</a:t>
            </a:r>
            <a:endParaRPr sz="1000">
              <a:solidFill>
                <a:schemeClr val="dk2"/>
              </a:solidFill>
              <a:latin typeface="Barlow Light"/>
              <a:ea typeface="Barlow Light"/>
              <a:cs typeface="Barlow Light"/>
              <a:sym typeface="Barlow Light"/>
            </a:endParaRPr>
          </a:p>
        </p:txBody>
      </p:sp>
      <p:sp>
        <p:nvSpPr>
          <p:cNvPr id="378" name="Google Shape;378;p27"/>
          <p:cNvSpPr txBox="1"/>
          <p:nvPr/>
        </p:nvSpPr>
        <p:spPr>
          <a:xfrm>
            <a:off x="3017050" y="3042038"/>
            <a:ext cx="4506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Light"/>
                <a:ea typeface="Barlow Light"/>
                <a:cs typeface="Barlow Light"/>
                <a:sym typeface="Barlow Light"/>
              </a:rPr>
              <a:t>20.45%</a:t>
            </a:r>
            <a:endParaRPr sz="1000">
              <a:solidFill>
                <a:schemeClr val="dk2"/>
              </a:solidFill>
              <a:latin typeface="Barlow Light"/>
              <a:ea typeface="Barlow Light"/>
              <a:cs typeface="Barlow Light"/>
              <a:sym typeface="Barlow Light"/>
            </a:endParaRPr>
          </a:p>
        </p:txBody>
      </p:sp>
      <p:sp>
        <p:nvSpPr>
          <p:cNvPr id="379" name="Google Shape;379;p27"/>
          <p:cNvSpPr txBox="1"/>
          <p:nvPr/>
        </p:nvSpPr>
        <p:spPr>
          <a:xfrm>
            <a:off x="4346700" y="3309026"/>
            <a:ext cx="4506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Light"/>
                <a:ea typeface="Barlow Light"/>
                <a:cs typeface="Barlow Light"/>
                <a:sym typeface="Barlow Light"/>
              </a:rPr>
              <a:t>11.15%</a:t>
            </a:r>
            <a:endParaRPr sz="1000">
              <a:solidFill>
                <a:schemeClr val="dk2"/>
              </a:solidFill>
              <a:latin typeface="Barlow Light"/>
              <a:ea typeface="Barlow Light"/>
              <a:cs typeface="Barlow Light"/>
              <a:sym typeface="Barlow Light"/>
            </a:endParaRPr>
          </a:p>
        </p:txBody>
      </p:sp>
      <p:sp>
        <p:nvSpPr>
          <p:cNvPr id="380" name="Google Shape;380;p27"/>
          <p:cNvSpPr txBox="1"/>
          <p:nvPr/>
        </p:nvSpPr>
        <p:spPr>
          <a:xfrm>
            <a:off x="5637375" y="3454576"/>
            <a:ext cx="4506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Light"/>
                <a:ea typeface="Barlow Light"/>
                <a:cs typeface="Barlow Light"/>
                <a:sym typeface="Barlow Light"/>
              </a:rPr>
              <a:t>5.71%</a:t>
            </a:r>
            <a:endParaRPr sz="1000">
              <a:solidFill>
                <a:schemeClr val="dk2"/>
              </a:solidFill>
              <a:latin typeface="Barlow Light"/>
              <a:ea typeface="Barlow Light"/>
              <a:cs typeface="Barlow Light"/>
              <a:sym typeface="Barlow Light"/>
            </a:endParaRPr>
          </a:p>
        </p:txBody>
      </p:sp>
      <p:sp>
        <p:nvSpPr>
          <p:cNvPr id="381" name="Google Shape;381;p27"/>
          <p:cNvSpPr txBox="1"/>
          <p:nvPr/>
        </p:nvSpPr>
        <p:spPr>
          <a:xfrm>
            <a:off x="6969950" y="3521927"/>
            <a:ext cx="4506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Barlow Light"/>
                <a:ea typeface="Barlow Light"/>
                <a:cs typeface="Barlow Light"/>
                <a:sym typeface="Barlow Light"/>
              </a:rPr>
              <a:t>1.95%</a:t>
            </a:r>
            <a:endParaRPr sz="1000">
              <a:solidFill>
                <a:schemeClr val="dk2"/>
              </a:solidFill>
              <a:latin typeface="Barlow Light"/>
              <a:ea typeface="Barlow Light"/>
              <a:cs typeface="Barlow Light"/>
              <a:sym typeface="Barlow Light"/>
            </a:endParaRPr>
          </a:p>
        </p:txBody>
      </p:sp>
      <p:sp>
        <p:nvSpPr>
          <p:cNvPr id="382" name="Google Shape;382;p27"/>
          <p:cNvSpPr txBox="1"/>
          <p:nvPr/>
        </p:nvSpPr>
        <p:spPr>
          <a:xfrm>
            <a:off x="1529800" y="4022900"/>
            <a:ext cx="84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Light"/>
                <a:ea typeface="Barlow Light"/>
                <a:cs typeface="Barlow Light"/>
                <a:sym typeface="Barlow Light"/>
              </a:rPr>
              <a:t>AMERICA</a:t>
            </a:r>
            <a:endParaRPr>
              <a:solidFill>
                <a:schemeClr val="dk1"/>
              </a:solidFill>
            </a:endParaRPr>
          </a:p>
        </p:txBody>
      </p:sp>
      <p:sp>
        <p:nvSpPr>
          <p:cNvPr id="383" name="Google Shape;383;p27"/>
          <p:cNvSpPr txBox="1"/>
          <p:nvPr/>
        </p:nvSpPr>
        <p:spPr>
          <a:xfrm>
            <a:off x="2817550" y="4022900"/>
            <a:ext cx="84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Light"/>
                <a:ea typeface="Barlow Light"/>
                <a:cs typeface="Barlow Light"/>
                <a:sym typeface="Barlow Light"/>
              </a:rPr>
              <a:t>EUROPE</a:t>
            </a:r>
            <a:endParaRPr>
              <a:solidFill>
                <a:schemeClr val="dk1"/>
              </a:solidFill>
            </a:endParaRPr>
          </a:p>
        </p:txBody>
      </p:sp>
      <p:sp>
        <p:nvSpPr>
          <p:cNvPr id="384" name="Google Shape;384;p27"/>
          <p:cNvSpPr txBox="1"/>
          <p:nvPr/>
        </p:nvSpPr>
        <p:spPr>
          <a:xfrm>
            <a:off x="4105300" y="4022900"/>
            <a:ext cx="84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Light"/>
                <a:ea typeface="Barlow Light"/>
                <a:cs typeface="Barlow Light"/>
                <a:sym typeface="Barlow Light"/>
              </a:rPr>
              <a:t>ASIA</a:t>
            </a:r>
            <a:endParaRPr>
              <a:solidFill>
                <a:schemeClr val="dk1"/>
              </a:solidFill>
            </a:endParaRPr>
          </a:p>
        </p:txBody>
      </p:sp>
      <p:sp>
        <p:nvSpPr>
          <p:cNvPr id="385" name="Google Shape;385;p27"/>
          <p:cNvSpPr txBox="1"/>
          <p:nvPr/>
        </p:nvSpPr>
        <p:spPr>
          <a:xfrm>
            <a:off x="5393050" y="4022900"/>
            <a:ext cx="84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Light"/>
                <a:ea typeface="Barlow Light"/>
                <a:cs typeface="Barlow Light"/>
                <a:sym typeface="Barlow Light"/>
              </a:rPr>
              <a:t>OTHERS</a:t>
            </a:r>
            <a:endParaRPr>
              <a:solidFill>
                <a:schemeClr val="dk1"/>
              </a:solidFill>
            </a:endParaRPr>
          </a:p>
        </p:txBody>
      </p:sp>
      <p:sp>
        <p:nvSpPr>
          <p:cNvPr id="386" name="Google Shape;386;p27"/>
          <p:cNvSpPr txBox="1"/>
          <p:nvPr/>
        </p:nvSpPr>
        <p:spPr>
          <a:xfrm>
            <a:off x="6680800" y="4022900"/>
            <a:ext cx="84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Light"/>
                <a:ea typeface="Barlow Light"/>
                <a:cs typeface="Barlow Light"/>
                <a:sym typeface="Barlow Light"/>
              </a:rPr>
              <a:t>OCEANIA</a:t>
            </a:r>
            <a:endParaRPr>
              <a:solidFill>
                <a:schemeClr val="dk1"/>
              </a:solidFill>
            </a:endParaRPr>
          </a:p>
        </p:txBody>
      </p:sp>
      <p:sp>
        <p:nvSpPr>
          <p:cNvPr id="387" name="Google Shape;387;p27"/>
          <p:cNvSpPr txBox="1"/>
          <p:nvPr>
            <p:ph idx="4294967295" type="title"/>
          </p:nvPr>
        </p:nvSpPr>
        <p:spPr>
          <a:xfrm>
            <a:off x="4057350" y="309325"/>
            <a:ext cx="1029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REGION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93" name="Google Shape;393;p28"/>
          <p:cNvGrpSpPr/>
          <p:nvPr/>
        </p:nvGrpSpPr>
        <p:grpSpPr>
          <a:xfrm>
            <a:off x="5180778" y="497142"/>
            <a:ext cx="3768641" cy="4646356"/>
            <a:chOff x="5180778" y="497142"/>
            <a:chExt cx="3768641" cy="4646356"/>
          </a:xfrm>
        </p:grpSpPr>
        <p:sp>
          <p:nvSpPr>
            <p:cNvPr id="394" name="Google Shape;394;p28"/>
            <p:cNvSpPr/>
            <p:nvPr/>
          </p:nvSpPr>
          <p:spPr>
            <a:xfrm>
              <a:off x="6839939" y="497142"/>
              <a:ext cx="693376" cy="2512137"/>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5" name="Google Shape;395;p28"/>
            <p:cNvSpPr/>
            <p:nvPr/>
          </p:nvSpPr>
          <p:spPr>
            <a:xfrm>
              <a:off x="7205043" y="2367351"/>
              <a:ext cx="250838" cy="704311"/>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28"/>
            <p:cNvSpPr/>
            <p:nvPr/>
          </p:nvSpPr>
          <p:spPr>
            <a:xfrm>
              <a:off x="6581373" y="2034344"/>
              <a:ext cx="250454" cy="560435"/>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28"/>
            <p:cNvSpPr/>
            <p:nvPr/>
          </p:nvSpPr>
          <p:spPr>
            <a:xfrm>
              <a:off x="6674321" y="621337"/>
              <a:ext cx="693265" cy="2512137"/>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8" name="Google Shape;398;p28"/>
            <p:cNvSpPr/>
            <p:nvPr/>
          </p:nvSpPr>
          <p:spPr>
            <a:xfrm>
              <a:off x="7019737" y="621337"/>
              <a:ext cx="346408" cy="2512137"/>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28"/>
            <p:cNvSpPr/>
            <p:nvPr/>
          </p:nvSpPr>
          <p:spPr>
            <a:xfrm>
              <a:off x="6841258" y="1023407"/>
              <a:ext cx="347472" cy="518588"/>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alpha val="29800"/>
                  </a:schemeClr>
                </a:gs>
                <a:gs pos="100000">
                  <a:schemeClr val="accent2">
                    <a:alpha val="29800"/>
                  </a:scheme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28"/>
            <p:cNvSpPr/>
            <p:nvPr/>
          </p:nvSpPr>
          <p:spPr>
            <a:xfrm>
              <a:off x="5927471" y="3218110"/>
              <a:ext cx="2000707" cy="1925388"/>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64000">
                  <a:srgbClr val="FFFFFF">
                    <a:alpha val="0"/>
                    <a:alpha val="29800"/>
                  </a:srgbClr>
                </a:gs>
                <a:gs pos="100000">
                  <a:srgbClr val="FFFFFF">
                    <a:alpha val="0"/>
                    <a:alpha val="29800"/>
                  </a:srgbClr>
                </a:gs>
              </a:gsLst>
              <a:lin ang="59999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28"/>
            <p:cNvSpPr/>
            <p:nvPr/>
          </p:nvSpPr>
          <p:spPr>
            <a:xfrm>
              <a:off x="7607984" y="2122600"/>
              <a:ext cx="1238097" cy="1358380"/>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28"/>
            <p:cNvSpPr/>
            <p:nvPr/>
          </p:nvSpPr>
          <p:spPr>
            <a:xfrm>
              <a:off x="8482162" y="2772238"/>
              <a:ext cx="467258" cy="444419"/>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28"/>
            <p:cNvSpPr/>
            <p:nvPr/>
          </p:nvSpPr>
          <p:spPr>
            <a:xfrm>
              <a:off x="7924874" y="2461522"/>
              <a:ext cx="271119" cy="212846"/>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4" name="Google Shape;404;p28"/>
            <p:cNvSpPr/>
            <p:nvPr/>
          </p:nvSpPr>
          <p:spPr>
            <a:xfrm>
              <a:off x="7925329" y="2574344"/>
              <a:ext cx="489204" cy="33891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28"/>
            <p:cNvSpPr/>
            <p:nvPr/>
          </p:nvSpPr>
          <p:spPr>
            <a:xfrm>
              <a:off x="7925329" y="2687166"/>
              <a:ext cx="633221" cy="422039"/>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28"/>
            <p:cNvSpPr/>
            <p:nvPr/>
          </p:nvSpPr>
          <p:spPr>
            <a:xfrm>
              <a:off x="7718167" y="2337816"/>
              <a:ext cx="140817" cy="208665"/>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7" name="Google Shape;407;p28"/>
            <p:cNvSpPr/>
            <p:nvPr/>
          </p:nvSpPr>
          <p:spPr>
            <a:xfrm>
              <a:off x="5312360" y="505331"/>
              <a:ext cx="1238097" cy="1456582"/>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28"/>
            <p:cNvSpPr/>
            <p:nvPr/>
          </p:nvSpPr>
          <p:spPr>
            <a:xfrm>
              <a:off x="5180778" y="581304"/>
              <a:ext cx="467258" cy="444419"/>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9" name="Google Shape;409;p28"/>
            <p:cNvSpPr/>
            <p:nvPr/>
          </p:nvSpPr>
          <p:spPr>
            <a:xfrm>
              <a:off x="5957976" y="1033957"/>
              <a:ext cx="271119" cy="212846"/>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28"/>
            <p:cNvSpPr/>
            <p:nvPr/>
          </p:nvSpPr>
          <p:spPr>
            <a:xfrm>
              <a:off x="5707561" y="1002113"/>
              <a:ext cx="522579" cy="358093"/>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28"/>
            <p:cNvSpPr/>
            <p:nvPr/>
          </p:nvSpPr>
          <p:spPr>
            <a:xfrm>
              <a:off x="5597378" y="1051245"/>
              <a:ext cx="633221" cy="422039"/>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28"/>
            <p:cNvSpPr/>
            <p:nvPr/>
          </p:nvSpPr>
          <p:spPr>
            <a:xfrm>
              <a:off x="6294443" y="1222979"/>
              <a:ext cx="140817" cy="208472"/>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28"/>
            <p:cNvSpPr/>
            <p:nvPr/>
          </p:nvSpPr>
          <p:spPr>
            <a:xfrm>
              <a:off x="5644729" y="1476602"/>
              <a:ext cx="739292" cy="810735"/>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28"/>
            <p:cNvSpPr/>
            <p:nvPr/>
          </p:nvSpPr>
          <p:spPr>
            <a:xfrm>
              <a:off x="5833224" y="1677226"/>
              <a:ext cx="253288" cy="192292"/>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5" name="Google Shape;415;p28"/>
            <p:cNvSpPr/>
            <p:nvPr/>
          </p:nvSpPr>
          <p:spPr>
            <a:xfrm>
              <a:off x="5833224" y="1769576"/>
              <a:ext cx="473659" cy="319726"/>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28"/>
            <p:cNvSpPr/>
            <p:nvPr/>
          </p:nvSpPr>
          <p:spPr>
            <a:xfrm>
              <a:off x="5710748" y="1604650"/>
              <a:ext cx="84124" cy="124724"/>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28"/>
            <p:cNvSpPr/>
            <p:nvPr/>
          </p:nvSpPr>
          <p:spPr>
            <a:xfrm>
              <a:off x="7831081" y="1765936"/>
              <a:ext cx="739292" cy="811192"/>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8" name="Google Shape;418;p28"/>
            <p:cNvSpPr/>
            <p:nvPr/>
          </p:nvSpPr>
          <p:spPr>
            <a:xfrm>
              <a:off x="8019577" y="1967015"/>
              <a:ext cx="253288" cy="192292"/>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28"/>
            <p:cNvSpPr/>
            <p:nvPr/>
          </p:nvSpPr>
          <p:spPr>
            <a:xfrm>
              <a:off x="8020032" y="2059365"/>
              <a:ext cx="473659" cy="319726"/>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28"/>
            <p:cNvSpPr/>
            <p:nvPr/>
          </p:nvSpPr>
          <p:spPr>
            <a:xfrm>
              <a:off x="7897101" y="1894439"/>
              <a:ext cx="84125" cy="124724"/>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21" name="Google Shape;421;p28"/>
          <p:cNvSpPr txBox="1"/>
          <p:nvPr>
            <p:ph idx="4294967295" type="ctrTitle"/>
          </p:nvPr>
        </p:nvSpPr>
        <p:spPr>
          <a:xfrm>
            <a:off x="855300" y="1813925"/>
            <a:ext cx="2809800" cy="151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MODELS</a:t>
            </a:r>
            <a:endParaRPr sz="4800"/>
          </a:p>
        </p:txBody>
      </p:sp>
      <p:sp>
        <p:nvSpPr>
          <p:cNvPr id="422" name="Google Shape;422;p28"/>
          <p:cNvSpPr txBox="1"/>
          <p:nvPr>
            <p:ph idx="4294967295" type="subTitle"/>
          </p:nvPr>
        </p:nvSpPr>
        <p:spPr>
          <a:xfrm>
            <a:off x="3555100" y="1955775"/>
            <a:ext cx="3391800" cy="1426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sz="2000"/>
          </a:p>
          <a:p>
            <a:pPr indent="0" lvl="0" marL="0" rtl="0" algn="l">
              <a:spcBef>
                <a:spcPts val="800"/>
              </a:spcBef>
              <a:spcAft>
                <a:spcPts val="800"/>
              </a:spcAft>
              <a:buNone/>
            </a:pPr>
            <a:r>
              <a:rPr lang="en" sz="2000"/>
              <a:t>Linear Regression, DecisionTreeRegressor, RandomForestRegressor</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28" name="Google Shape;428;p29"/>
          <p:cNvPicPr preferRelativeResize="0"/>
          <p:nvPr/>
        </p:nvPicPr>
        <p:blipFill>
          <a:blip r:embed="rId3">
            <a:alphaModFix/>
          </a:blip>
          <a:stretch>
            <a:fillRect/>
          </a:stretch>
        </p:blipFill>
        <p:spPr>
          <a:xfrm>
            <a:off x="3686150" y="414575"/>
            <a:ext cx="5272751" cy="1960900"/>
          </a:xfrm>
          <a:prstGeom prst="rect">
            <a:avLst/>
          </a:prstGeom>
          <a:noFill/>
          <a:ln>
            <a:noFill/>
          </a:ln>
        </p:spPr>
      </p:pic>
      <p:sp>
        <p:nvSpPr>
          <p:cNvPr id="429" name="Google Shape;429;p29"/>
          <p:cNvSpPr txBox="1"/>
          <p:nvPr/>
        </p:nvSpPr>
        <p:spPr>
          <a:xfrm>
            <a:off x="5438663" y="568100"/>
            <a:ext cx="23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Before Replacement</a:t>
            </a:r>
            <a:endParaRPr>
              <a:solidFill>
                <a:schemeClr val="accent2"/>
              </a:solidFill>
            </a:endParaRPr>
          </a:p>
        </p:txBody>
      </p:sp>
      <p:pic>
        <p:nvPicPr>
          <p:cNvPr id="430" name="Google Shape;430;p29"/>
          <p:cNvPicPr preferRelativeResize="0"/>
          <p:nvPr/>
        </p:nvPicPr>
        <p:blipFill>
          <a:blip r:embed="rId4">
            <a:alphaModFix/>
          </a:blip>
          <a:stretch>
            <a:fillRect/>
          </a:stretch>
        </p:blipFill>
        <p:spPr>
          <a:xfrm>
            <a:off x="3427950" y="3085875"/>
            <a:ext cx="5667175" cy="2011075"/>
          </a:xfrm>
          <a:prstGeom prst="rect">
            <a:avLst/>
          </a:prstGeom>
          <a:noFill/>
          <a:ln>
            <a:noFill/>
          </a:ln>
        </p:spPr>
      </p:pic>
      <p:sp>
        <p:nvSpPr>
          <p:cNvPr id="431" name="Google Shape;431;p29"/>
          <p:cNvSpPr txBox="1"/>
          <p:nvPr/>
        </p:nvSpPr>
        <p:spPr>
          <a:xfrm>
            <a:off x="5500650" y="3085875"/>
            <a:ext cx="1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rPr>
              <a:t>After replacement</a:t>
            </a:r>
            <a:endParaRPr>
              <a:solidFill>
                <a:schemeClr val="accent2"/>
              </a:solidFill>
            </a:endParaRPr>
          </a:p>
        </p:txBody>
      </p:sp>
      <p:pic>
        <p:nvPicPr>
          <p:cNvPr id="432" name="Google Shape;432;p29"/>
          <p:cNvPicPr preferRelativeResize="0"/>
          <p:nvPr/>
        </p:nvPicPr>
        <p:blipFill>
          <a:blip r:embed="rId5">
            <a:alphaModFix/>
          </a:blip>
          <a:stretch>
            <a:fillRect/>
          </a:stretch>
        </p:blipFill>
        <p:spPr>
          <a:xfrm>
            <a:off x="1040325" y="1739486"/>
            <a:ext cx="2645825" cy="636000"/>
          </a:xfrm>
          <a:prstGeom prst="rect">
            <a:avLst/>
          </a:prstGeom>
          <a:noFill/>
          <a:ln>
            <a:noFill/>
          </a:ln>
        </p:spPr>
      </p:pic>
      <p:pic>
        <p:nvPicPr>
          <p:cNvPr id="433" name="Google Shape;433;p29"/>
          <p:cNvPicPr preferRelativeResize="0"/>
          <p:nvPr/>
        </p:nvPicPr>
        <p:blipFill>
          <a:blip r:embed="rId6">
            <a:alphaModFix/>
          </a:blip>
          <a:stretch>
            <a:fillRect/>
          </a:stretch>
        </p:blipFill>
        <p:spPr>
          <a:xfrm>
            <a:off x="561463" y="4493987"/>
            <a:ext cx="2864075" cy="602963"/>
          </a:xfrm>
          <a:prstGeom prst="rect">
            <a:avLst/>
          </a:prstGeom>
          <a:noFill/>
          <a:ln>
            <a:noFill/>
          </a:ln>
        </p:spPr>
      </p:pic>
      <p:sp>
        <p:nvSpPr>
          <p:cNvPr id="434" name="Google Shape;434;p29"/>
          <p:cNvSpPr txBox="1"/>
          <p:nvPr/>
        </p:nvSpPr>
        <p:spPr>
          <a:xfrm>
            <a:off x="975800" y="10219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4"/>
                </a:solidFill>
                <a:latin typeface="Barlow"/>
                <a:ea typeface="Barlow"/>
                <a:cs typeface="Barlow"/>
                <a:sym typeface="Barlow"/>
              </a:rPr>
              <a:t>1. Simple imputer (For filling of missing values with median)</a:t>
            </a:r>
            <a:endParaRPr>
              <a:solidFill>
                <a:schemeClr val="accent4"/>
              </a:solidFill>
              <a:latin typeface="Barlow"/>
              <a:ea typeface="Barlow"/>
              <a:cs typeface="Barlow"/>
              <a:sym typeface="Barlow"/>
            </a:endParaRPr>
          </a:p>
        </p:txBody>
      </p:sp>
      <p:sp>
        <p:nvSpPr>
          <p:cNvPr id="435" name="Google Shape;435;p29"/>
          <p:cNvSpPr txBox="1"/>
          <p:nvPr>
            <p:ph type="title"/>
          </p:nvPr>
        </p:nvSpPr>
        <p:spPr>
          <a:xfrm>
            <a:off x="152125" y="231750"/>
            <a:ext cx="3366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 </a:t>
            </a:r>
            <a:endParaRPr/>
          </a:p>
        </p:txBody>
      </p:sp>
      <p:sp>
        <p:nvSpPr>
          <p:cNvPr id="436" name="Google Shape;436;p29"/>
          <p:cNvSpPr txBox="1"/>
          <p:nvPr/>
        </p:nvSpPr>
        <p:spPr>
          <a:xfrm>
            <a:off x="975800" y="2940000"/>
            <a:ext cx="2319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rPr>
              <a:t>2. Replacing of 0 with median for the selected features.</a:t>
            </a:r>
            <a:endParaRPr>
              <a:solidFill>
                <a:schemeClr val="accent4"/>
              </a:solidFill>
            </a:endParaRPr>
          </a:p>
          <a:p>
            <a:pPr indent="0" lvl="0" marL="0" rtl="0" algn="l">
              <a:spcBef>
                <a:spcPts val="0"/>
              </a:spcBef>
              <a:spcAft>
                <a:spcPts val="0"/>
              </a:spcAft>
              <a:buNone/>
            </a:pPr>
            <a:r>
              <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Movie_Popularity</a:t>
            </a:r>
            <a:endParaRPr>
              <a:solidFill>
                <a:schemeClr val="accent4"/>
              </a:solidFill>
            </a:endParaRPr>
          </a:p>
          <a:p>
            <a:pPr indent="-317500" lvl="0" marL="457200" rtl="0" algn="l">
              <a:spcBef>
                <a:spcPts val="0"/>
              </a:spcBef>
              <a:spcAft>
                <a:spcPts val="0"/>
              </a:spcAft>
              <a:buClr>
                <a:schemeClr val="accent4"/>
              </a:buClr>
              <a:buSzPts val="1400"/>
              <a:buChar char="●"/>
            </a:pPr>
            <a:r>
              <a:rPr lang="en">
                <a:solidFill>
                  <a:schemeClr val="accent4"/>
                </a:solidFill>
              </a:rPr>
              <a:t>Vote_Average</a:t>
            </a:r>
            <a:endParaRPr>
              <a:solidFill>
                <a:schemeClr val="accent4"/>
              </a:solidFill>
            </a:endParaRPr>
          </a:p>
          <a:p>
            <a:pPr indent="0" lvl="0" marL="457200" rtl="0" algn="l">
              <a:spcBef>
                <a:spcPts val="0"/>
              </a:spcBef>
              <a:spcAft>
                <a:spcPts val="0"/>
              </a:spcAft>
              <a:buNone/>
            </a:pPr>
            <a:r>
              <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2"/>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TABLE OF CONTENTS</a:t>
            </a:r>
            <a:endParaRPr/>
          </a:p>
        </p:txBody>
      </p:sp>
      <p:sp>
        <p:nvSpPr>
          <p:cNvPr id="107" name="Google Shape;107;p12"/>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8" name="Google Shape;108;p12"/>
          <p:cNvSpPr/>
          <p:nvPr/>
        </p:nvSpPr>
        <p:spPr>
          <a:xfrm>
            <a:off x="0" y="252387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2"/>
          <p:cNvSpPr/>
          <p:nvPr/>
        </p:nvSpPr>
        <p:spPr>
          <a:xfrm>
            <a:off x="0" y="252387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dk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0" name="Google Shape;110;p12"/>
          <p:cNvGrpSpPr/>
          <p:nvPr/>
        </p:nvGrpSpPr>
        <p:grpSpPr>
          <a:xfrm>
            <a:off x="1786339" y="1856251"/>
            <a:ext cx="473400" cy="473400"/>
            <a:chOff x="1786339" y="1703401"/>
            <a:chExt cx="473400" cy="473400"/>
          </a:xfrm>
        </p:grpSpPr>
        <p:sp>
          <p:nvSpPr>
            <p:cNvPr id="111" name="Google Shape;111;p12"/>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2"/>
            <p:cNvSpPr/>
            <p:nvPr/>
          </p:nvSpPr>
          <p:spPr>
            <a:xfrm>
              <a:off x="1957702" y="1866499"/>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1</a:t>
              </a:r>
              <a:endParaRPr sz="600">
                <a:solidFill>
                  <a:schemeClr val="dk1"/>
                </a:solidFill>
                <a:latin typeface="Barlow Light"/>
                <a:ea typeface="Barlow Light"/>
                <a:cs typeface="Barlow Light"/>
                <a:sym typeface="Barlow Light"/>
              </a:endParaRPr>
            </a:p>
          </p:txBody>
        </p:sp>
      </p:grpSp>
      <p:grpSp>
        <p:nvGrpSpPr>
          <p:cNvPr id="113" name="Google Shape;113;p12"/>
          <p:cNvGrpSpPr/>
          <p:nvPr/>
        </p:nvGrpSpPr>
        <p:grpSpPr>
          <a:xfrm>
            <a:off x="3814414" y="1856251"/>
            <a:ext cx="473400" cy="473400"/>
            <a:chOff x="3814414" y="1703401"/>
            <a:chExt cx="473400" cy="473400"/>
          </a:xfrm>
        </p:grpSpPr>
        <p:sp>
          <p:nvSpPr>
            <p:cNvPr id="114" name="Google Shape;114;p12"/>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a:off x="3985777" y="1866499"/>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3</a:t>
              </a:r>
              <a:endParaRPr sz="600">
                <a:solidFill>
                  <a:schemeClr val="dk1"/>
                </a:solidFill>
                <a:latin typeface="Barlow Light"/>
                <a:ea typeface="Barlow Light"/>
                <a:cs typeface="Barlow Light"/>
                <a:sym typeface="Barlow Light"/>
              </a:endParaRPr>
            </a:p>
          </p:txBody>
        </p:sp>
      </p:grpSp>
      <p:grpSp>
        <p:nvGrpSpPr>
          <p:cNvPr id="116" name="Google Shape;116;p12"/>
          <p:cNvGrpSpPr/>
          <p:nvPr/>
        </p:nvGrpSpPr>
        <p:grpSpPr>
          <a:xfrm>
            <a:off x="5842489" y="1856251"/>
            <a:ext cx="473400" cy="473400"/>
            <a:chOff x="5842489" y="1703401"/>
            <a:chExt cx="473400" cy="473400"/>
          </a:xfrm>
        </p:grpSpPr>
        <p:sp>
          <p:nvSpPr>
            <p:cNvPr id="117" name="Google Shape;117;p12"/>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a:off x="6013852" y="1866499"/>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5</a:t>
              </a:r>
              <a:endParaRPr sz="600">
                <a:solidFill>
                  <a:schemeClr val="dk1"/>
                </a:solidFill>
                <a:latin typeface="Barlow Light"/>
                <a:ea typeface="Barlow Light"/>
                <a:cs typeface="Barlow Light"/>
                <a:sym typeface="Barlow Light"/>
              </a:endParaRPr>
            </a:p>
          </p:txBody>
        </p:sp>
      </p:grpSp>
      <p:grpSp>
        <p:nvGrpSpPr>
          <p:cNvPr id="119" name="Google Shape;119;p12"/>
          <p:cNvGrpSpPr/>
          <p:nvPr/>
        </p:nvGrpSpPr>
        <p:grpSpPr>
          <a:xfrm>
            <a:off x="6880814" y="3729150"/>
            <a:ext cx="473400" cy="473400"/>
            <a:chOff x="6880814" y="3576300"/>
            <a:chExt cx="473400" cy="473400"/>
          </a:xfrm>
        </p:grpSpPr>
        <p:sp>
          <p:nvSpPr>
            <p:cNvPr id="120" name="Google Shape;120;p12"/>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flipH="1">
              <a:off x="7052177" y="3752502"/>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6</a:t>
              </a:r>
              <a:endParaRPr sz="600">
                <a:solidFill>
                  <a:schemeClr val="dk1"/>
                </a:solidFill>
                <a:latin typeface="Barlow Light"/>
                <a:ea typeface="Barlow Light"/>
                <a:cs typeface="Barlow Light"/>
                <a:sym typeface="Barlow Light"/>
              </a:endParaRPr>
            </a:p>
          </p:txBody>
        </p:sp>
      </p:grpSp>
      <p:grpSp>
        <p:nvGrpSpPr>
          <p:cNvPr id="122" name="Google Shape;122;p12"/>
          <p:cNvGrpSpPr/>
          <p:nvPr/>
        </p:nvGrpSpPr>
        <p:grpSpPr>
          <a:xfrm>
            <a:off x="4852739" y="3729150"/>
            <a:ext cx="473400" cy="473400"/>
            <a:chOff x="4852739" y="3576300"/>
            <a:chExt cx="473400" cy="473400"/>
          </a:xfrm>
        </p:grpSpPr>
        <p:sp>
          <p:nvSpPr>
            <p:cNvPr id="123" name="Google Shape;123;p12"/>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flipH="1">
              <a:off x="5024102" y="3752502"/>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4</a:t>
              </a:r>
              <a:endParaRPr sz="600">
                <a:solidFill>
                  <a:schemeClr val="dk1"/>
                </a:solidFill>
                <a:latin typeface="Barlow Light"/>
                <a:ea typeface="Barlow Light"/>
                <a:cs typeface="Barlow Light"/>
                <a:sym typeface="Barlow Light"/>
              </a:endParaRPr>
            </a:p>
          </p:txBody>
        </p:sp>
      </p:grpSp>
      <p:grpSp>
        <p:nvGrpSpPr>
          <p:cNvPr id="125" name="Google Shape;125;p12"/>
          <p:cNvGrpSpPr/>
          <p:nvPr/>
        </p:nvGrpSpPr>
        <p:grpSpPr>
          <a:xfrm>
            <a:off x="2824664" y="3729150"/>
            <a:ext cx="473400" cy="473400"/>
            <a:chOff x="2824664" y="3576300"/>
            <a:chExt cx="473400" cy="473400"/>
          </a:xfrm>
        </p:grpSpPr>
        <p:sp>
          <p:nvSpPr>
            <p:cNvPr id="126" name="Google Shape;126;p12"/>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p:nvPr/>
          </p:nvSpPr>
          <p:spPr>
            <a:xfrm flipH="1">
              <a:off x="2996027" y="3752502"/>
              <a:ext cx="134100" cy="134100"/>
            </a:xfrm>
            <a:prstGeom prst="ellipse">
              <a:avLst/>
            </a:prstGeom>
            <a:solidFill>
              <a:srgbClr val="FFFFFF">
                <a:alpha val="29800"/>
              </a:srgbClr>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Barlow Light"/>
                  <a:ea typeface="Barlow Light"/>
                  <a:cs typeface="Barlow Light"/>
                  <a:sym typeface="Barlow Light"/>
                </a:rPr>
                <a:t>2</a:t>
              </a:r>
              <a:endParaRPr sz="600">
                <a:solidFill>
                  <a:schemeClr val="dk1"/>
                </a:solidFill>
                <a:latin typeface="Barlow Light"/>
                <a:ea typeface="Barlow Light"/>
                <a:cs typeface="Barlow Light"/>
                <a:sym typeface="Barlow Light"/>
              </a:endParaRPr>
            </a:p>
          </p:txBody>
        </p:sp>
      </p:grpSp>
      <p:sp>
        <p:nvSpPr>
          <p:cNvPr id="128" name="Google Shape;128;p12"/>
          <p:cNvSpPr txBox="1"/>
          <p:nvPr/>
        </p:nvSpPr>
        <p:spPr>
          <a:xfrm>
            <a:off x="1301552" y="1245025"/>
            <a:ext cx="1443000" cy="598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Barlow Light"/>
                <a:ea typeface="Barlow Light"/>
                <a:cs typeface="Barlow Light"/>
                <a:sym typeface="Barlow Light"/>
              </a:rPr>
              <a:t>DATA ANALYSIS</a:t>
            </a:r>
            <a:endParaRPr sz="1000">
              <a:solidFill>
                <a:schemeClr val="dk2"/>
              </a:solidFill>
              <a:latin typeface="Barlow Light"/>
              <a:ea typeface="Barlow Light"/>
              <a:cs typeface="Barlow Light"/>
              <a:sym typeface="Barlow Light"/>
            </a:endParaRPr>
          </a:p>
        </p:txBody>
      </p:sp>
      <p:sp>
        <p:nvSpPr>
          <p:cNvPr id="129" name="Google Shape;129;p12"/>
          <p:cNvSpPr txBox="1"/>
          <p:nvPr/>
        </p:nvSpPr>
        <p:spPr>
          <a:xfrm>
            <a:off x="3378918" y="130895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t/>
            </a:r>
            <a:endParaRPr sz="1000">
              <a:solidFill>
                <a:schemeClr val="dk2"/>
              </a:solidFill>
              <a:latin typeface="Barlow Light"/>
              <a:ea typeface="Barlow Light"/>
              <a:cs typeface="Barlow Light"/>
              <a:sym typeface="Barlow Light"/>
            </a:endParaRPr>
          </a:p>
          <a:p>
            <a:pPr indent="0" lvl="0" marL="0" rtl="0" algn="ctr">
              <a:spcBef>
                <a:spcPts val="0"/>
              </a:spcBef>
              <a:spcAft>
                <a:spcPts val="0"/>
              </a:spcAft>
              <a:buNone/>
            </a:pPr>
            <a:r>
              <a:rPr lang="en" sz="1000">
                <a:solidFill>
                  <a:schemeClr val="dk2"/>
                </a:solidFill>
                <a:latin typeface="Barlow Light"/>
                <a:ea typeface="Barlow Light"/>
                <a:cs typeface="Barlow Light"/>
                <a:sym typeface="Barlow Light"/>
              </a:rPr>
              <a:t>EXPLORATORY DATA ANALYSIS </a:t>
            </a:r>
            <a:endParaRPr sz="1000">
              <a:solidFill>
                <a:schemeClr val="dk2"/>
              </a:solidFill>
              <a:latin typeface="Barlow Light"/>
              <a:ea typeface="Barlow Light"/>
              <a:cs typeface="Barlow Light"/>
              <a:sym typeface="Barlow Light"/>
            </a:endParaRPr>
          </a:p>
        </p:txBody>
      </p:sp>
      <p:sp>
        <p:nvSpPr>
          <p:cNvPr id="130" name="Google Shape;130;p12"/>
          <p:cNvSpPr txBox="1"/>
          <p:nvPr/>
        </p:nvSpPr>
        <p:spPr>
          <a:xfrm>
            <a:off x="5437723" y="130895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Barlow Light"/>
                <a:ea typeface="Barlow Light"/>
                <a:cs typeface="Barlow Light"/>
                <a:sym typeface="Barlow Light"/>
              </a:rPr>
              <a:t>OUTCOME</a:t>
            </a:r>
            <a:endParaRPr sz="1000">
              <a:solidFill>
                <a:schemeClr val="dk2"/>
              </a:solidFill>
              <a:latin typeface="Barlow Light"/>
              <a:ea typeface="Barlow Light"/>
              <a:cs typeface="Barlow Light"/>
              <a:sym typeface="Barlow Light"/>
            </a:endParaRPr>
          </a:p>
        </p:txBody>
      </p:sp>
      <p:sp>
        <p:nvSpPr>
          <p:cNvPr id="131" name="Google Shape;131;p12"/>
          <p:cNvSpPr txBox="1"/>
          <p:nvPr/>
        </p:nvSpPr>
        <p:spPr>
          <a:xfrm>
            <a:off x="2419888" y="421645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Barlow Light"/>
                <a:ea typeface="Barlow Light"/>
                <a:cs typeface="Barlow Light"/>
                <a:sym typeface="Barlow Light"/>
              </a:rPr>
              <a:t>PROBLEM ANALYSIS AND DATA CLEANING</a:t>
            </a:r>
            <a:endParaRPr sz="1000">
              <a:solidFill>
                <a:schemeClr val="dk2"/>
              </a:solidFill>
              <a:latin typeface="Barlow Light"/>
              <a:ea typeface="Barlow Light"/>
              <a:cs typeface="Barlow Light"/>
              <a:sym typeface="Barlow Light"/>
            </a:endParaRPr>
          </a:p>
        </p:txBody>
      </p:sp>
      <p:sp>
        <p:nvSpPr>
          <p:cNvPr id="132" name="Google Shape;132;p12"/>
          <p:cNvSpPr txBox="1"/>
          <p:nvPr/>
        </p:nvSpPr>
        <p:spPr>
          <a:xfrm>
            <a:off x="4447968" y="421645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Barlow Light"/>
                <a:ea typeface="Barlow Light"/>
                <a:cs typeface="Barlow Light"/>
                <a:sym typeface="Barlow Light"/>
              </a:rPr>
              <a:t>MODELS AND EXTRA TECHNIQUES</a:t>
            </a:r>
            <a:endParaRPr sz="1000">
              <a:solidFill>
                <a:schemeClr val="dk2"/>
              </a:solidFill>
              <a:latin typeface="Barlow Light"/>
              <a:ea typeface="Barlow Light"/>
              <a:cs typeface="Barlow Light"/>
              <a:sym typeface="Barlow Light"/>
            </a:endParaRPr>
          </a:p>
        </p:txBody>
      </p:sp>
      <p:sp>
        <p:nvSpPr>
          <p:cNvPr id="133" name="Google Shape;133;p12"/>
          <p:cNvSpPr txBox="1"/>
          <p:nvPr/>
        </p:nvSpPr>
        <p:spPr>
          <a:xfrm>
            <a:off x="6476048" y="421645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2"/>
                </a:solidFill>
                <a:latin typeface="Barlow Light"/>
                <a:ea typeface="Barlow Light"/>
                <a:cs typeface="Barlow Light"/>
                <a:sym typeface="Barlow Light"/>
              </a:rPr>
              <a:t>INSIGHTS AND RECOMMENDATIONS</a:t>
            </a:r>
            <a:endParaRPr sz="1000">
              <a:solidFill>
                <a:schemeClr val="dk2"/>
              </a:solidFill>
              <a:latin typeface="Barlow Light"/>
              <a:ea typeface="Barlow Light"/>
              <a:cs typeface="Barlow Light"/>
              <a:sym typeface="Barlow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0"/>
          <p:cNvSpPr txBox="1"/>
          <p:nvPr>
            <p:ph type="title"/>
          </p:nvPr>
        </p:nvSpPr>
        <p:spPr>
          <a:xfrm>
            <a:off x="734050" y="44795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 </a:t>
            </a:r>
            <a:endParaRPr/>
          </a:p>
        </p:txBody>
      </p:sp>
      <p:sp>
        <p:nvSpPr>
          <p:cNvPr id="442" name="Google Shape;442;p3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3" name="Google Shape;443;p30"/>
          <p:cNvSpPr txBox="1"/>
          <p:nvPr/>
        </p:nvSpPr>
        <p:spPr>
          <a:xfrm>
            <a:off x="734050" y="905175"/>
            <a:ext cx="67218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Barlow Light"/>
              <a:buChar char="-"/>
            </a:pPr>
            <a:r>
              <a:rPr lang="en" sz="1500">
                <a:solidFill>
                  <a:schemeClr val="accent1"/>
                </a:solidFill>
                <a:latin typeface="Barlow Light"/>
                <a:ea typeface="Barlow Light"/>
                <a:cs typeface="Barlow Light"/>
                <a:sym typeface="Barlow Light"/>
              </a:rPr>
              <a:t>One hot encoding for categorical variables (Production Countries)</a:t>
            </a:r>
            <a:endParaRPr sz="1500">
              <a:solidFill>
                <a:schemeClr val="accent1"/>
              </a:solidFill>
              <a:latin typeface="Barlow Light"/>
              <a:ea typeface="Barlow Light"/>
              <a:cs typeface="Barlow Light"/>
              <a:sym typeface="Barlow Light"/>
            </a:endParaRPr>
          </a:p>
          <a:p>
            <a:pPr indent="-323850" lvl="0" marL="457200" rtl="0" algn="l">
              <a:spcBef>
                <a:spcPts val="0"/>
              </a:spcBef>
              <a:spcAft>
                <a:spcPts val="0"/>
              </a:spcAft>
              <a:buClr>
                <a:schemeClr val="accent1"/>
              </a:buClr>
              <a:buSzPts val="1500"/>
              <a:buFont typeface="Barlow Light"/>
              <a:buChar char="-"/>
            </a:pPr>
            <a:r>
              <a:rPr lang="en" sz="1500">
                <a:solidFill>
                  <a:schemeClr val="accent1"/>
                </a:solidFill>
                <a:latin typeface="Barlow Light"/>
                <a:ea typeface="Barlow Light"/>
                <a:cs typeface="Barlow Light"/>
                <a:sym typeface="Barlow Light"/>
              </a:rPr>
              <a:t>Standard scaler/ min max scaler</a:t>
            </a:r>
            <a:endParaRPr>
              <a:latin typeface="Barlow Light"/>
              <a:ea typeface="Barlow Light"/>
              <a:cs typeface="Barlow Light"/>
              <a:sym typeface="Barlow Light"/>
            </a:endParaRPr>
          </a:p>
        </p:txBody>
      </p:sp>
      <p:pic>
        <p:nvPicPr>
          <p:cNvPr id="444" name="Google Shape;444;p30"/>
          <p:cNvPicPr preferRelativeResize="0"/>
          <p:nvPr/>
        </p:nvPicPr>
        <p:blipFill>
          <a:blip r:embed="rId3">
            <a:alphaModFix/>
          </a:blip>
          <a:stretch>
            <a:fillRect/>
          </a:stretch>
        </p:blipFill>
        <p:spPr>
          <a:xfrm>
            <a:off x="490381" y="1968625"/>
            <a:ext cx="3592269" cy="2639475"/>
          </a:xfrm>
          <a:prstGeom prst="rect">
            <a:avLst/>
          </a:prstGeom>
          <a:noFill/>
          <a:ln>
            <a:noFill/>
          </a:ln>
        </p:spPr>
      </p:pic>
      <p:pic>
        <p:nvPicPr>
          <p:cNvPr id="445" name="Google Shape;445;p30"/>
          <p:cNvPicPr preferRelativeResize="0"/>
          <p:nvPr/>
        </p:nvPicPr>
        <p:blipFill>
          <a:blip r:embed="rId4">
            <a:alphaModFix/>
          </a:blip>
          <a:stretch>
            <a:fillRect/>
          </a:stretch>
        </p:blipFill>
        <p:spPr>
          <a:xfrm>
            <a:off x="4411825" y="1968625"/>
            <a:ext cx="4375601" cy="2639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31"/>
          <p:cNvPicPr preferRelativeResize="0"/>
          <p:nvPr/>
        </p:nvPicPr>
        <p:blipFill>
          <a:blip r:embed="rId3">
            <a:alphaModFix/>
          </a:blip>
          <a:stretch>
            <a:fillRect/>
          </a:stretch>
        </p:blipFill>
        <p:spPr>
          <a:xfrm>
            <a:off x="204719" y="1752650"/>
            <a:ext cx="4367280" cy="2624000"/>
          </a:xfrm>
          <a:prstGeom prst="rect">
            <a:avLst/>
          </a:prstGeom>
          <a:noFill/>
          <a:ln>
            <a:noFill/>
          </a:ln>
        </p:spPr>
      </p:pic>
      <p:sp>
        <p:nvSpPr>
          <p:cNvPr id="451" name="Google Shape;451;p31"/>
          <p:cNvSpPr txBox="1"/>
          <p:nvPr>
            <p:ph type="title"/>
          </p:nvPr>
        </p:nvSpPr>
        <p:spPr>
          <a:xfrm>
            <a:off x="1511800" y="812550"/>
            <a:ext cx="70029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BEFORE HYPERPARAMETER</a:t>
            </a:r>
            <a:r>
              <a:rPr lang="en"/>
              <a:t> TUNING</a:t>
            </a:r>
            <a:endParaRPr/>
          </a:p>
        </p:txBody>
      </p:sp>
      <p:sp>
        <p:nvSpPr>
          <p:cNvPr id="452" name="Google Shape;452;p3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53" name="Google Shape;453;p31"/>
          <p:cNvPicPr preferRelativeResize="0"/>
          <p:nvPr/>
        </p:nvPicPr>
        <p:blipFill>
          <a:blip r:embed="rId4">
            <a:alphaModFix/>
          </a:blip>
          <a:stretch>
            <a:fillRect/>
          </a:stretch>
        </p:blipFill>
        <p:spPr>
          <a:xfrm>
            <a:off x="4572000" y="1752650"/>
            <a:ext cx="4367280" cy="262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2"/>
          <p:cNvSpPr txBox="1"/>
          <p:nvPr>
            <p:ph type="title"/>
          </p:nvPr>
        </p:nvSpPr>
        <p:spPr>
          <a:xfrm>
            <a:off x="855300" y="70882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BEFORE HYPERPARAMETER TUNING</a:t>
            </a:r>
            <a:endParaRPr/>
          </a:p>
        </p:txBody>
      </p:sp>
      <p:sp>
        <p:nvSpPr>
          <p:cNvPr id="459" name="Google Shape;459;p32"/>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60" name="Google Shape;460;p32"/>
          <p:cNvPicPr preferRelativeResize="0"/>
          <p:nvPr/>
        </p:nvPicPr>
        <p:blipFill>
          <a:blip r:embed="rId3">
            <a:alphaModFix/>
          </a:blip>
          <a:stretch>
            <a:fillRect/>
          </a:stretch>
        </p:blipFill>
        <p:spPr>
          <a:xfrm>
            <a:off x="3344584" y="1654250"/>
            <a:ext cx="2811511" cy="2836985"/>
          </a:xfrm>
          <a:prstGeom prst="rect">
            <a:avLst/>
          </a:prstGeom>
          <a:noFill/>
          <a:ln>
            <a:noFill/>
          </a:ln>
        </p:spPr>
      </p:pic>
      <p:pic>
        <p:nvPicPr>
          <p:cNvPr id="461" name="Google Shape;461;p32"/>
          <p:cNvPicPr preferRelativeResize="0"/>
          <p:nvPr/>
        </p:nvPicPr>
        <p:blipFill>
          <a:blip r:embed="rId4">
            <a:alphaModFix/>
          </a:blip>
          <a:stretch>
            <a:fillRect/>
          </a:stretch>
        </p:blipFill>
        <p:spPr>
          <a:xfrm>
            <a:off x="6156100" y="1654250"/>
            <a:ext cx="2772326" cy="2821276"/>
          </a:xfrm>
          <a:prstGeom prst="rect">
            <a:avLst/>
          </a:prstGeom>
          <a:noFill/>
          <a:ln>
            <a:noFill/>
          </a:ln>
        </p:spPr>
      </p:pic>
      <p:sp>
        <p:nvSpPr>
          <p:cNvPr id="462" name="Google Shape;462;p32"/>
          <p:cNvSpPr txBox="1"/>
          <p:nvPr/>
        </p:nvSpPr>
        <p:spPr>
          <a:xfrm>
            <a:off x="3773750" y="1711875"/>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Barlow Light"/>
                <a:ea typeface="Barlow Light"/>
                <a:cs typeface="Barlow Light"/>
                <a:sym typeface="Barlow Light"/>
              </a:rPr>
              <a:t>Decision Tree</a:t>
            </a:r>
            <a:endParaRPr>
              <a:solidFill>
                <a:srgbClr val="38761D"/>
              </a:solidFill>
              <a:latin typeface="Barlow Light"/>
              <a:ea typeface="Barlow Light"/>
              <a:cs typeface="Barlow Light"/>
              <a:sym typeface="Barlow Light"/>
            </a:endParaRPr>
          </a:p>
          <a:p>
            <a:pPr indent="0" lvl="0" marL="0" rtl="0" algn="l">
              <a:spcBef>
                <a:spcPts val="0"/>
              </a:spcBef>
              <a:spcAft>
                <a:spcPts val="0"/>
              </a:spcAft>
              <a:buNone/>
            </a:pPr>
            <a:r>
              <a:rPr lang="en">
                <a:solidFill>
                  <a:srgbClr val="38761D"/>
                </a:solidFill>
                <a:latin typeface="Barlow Light"/>
                <a:ea typeface="Barlow Light"/>
                <a:cs typeface="Barlow Light"/>
                <a:sym typeface="Barlow Light"/>
              </a:rPr>
              <a:t>(Train)</a:t>
            </a:r>
            <a:endParaRPr>
              <a:solidFill>
                <a:srgbClr val="38761D"/>
              </a:solidFill>
              <a:latin typeface="Barlow Light"/>
              <a:ea typeface="Barlow Light"/>
              <a:cs typeface="Barlow Light"/>
              <a:sym typeface="Barlow Light"/>
            </a:endParaRPr>
          </a:p>
        </p:txBody>
      </p:sp>
      <p:sp>
        <p:nvSpPr>
          <p:cNvPr id="463" name="Google Shape;463;p32"/>
          <p:cNvSpPr txBox="1"/>
          <p:nvPr/>
        </p:nvSpPr>
        <p:spPr>
          <a:xfrm>
            <a:off x="6614988" y="1711875"/>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Barlow Light"/>
                <a:ea typeface="Barlow Light"/>
                <a:cs typeface="Barlow Light"/>
                <a:sym typeface="Barlow Light"/>
              </a:rPr>
              <a:t>Random Forest</a:t>
            </a:r>
            <a:endParaRPr>
              <a:solidFill>
                <a:srgbClr val="38761D"/>
              </a:solidFill>
              <a:latin typeface="Barlow Light"/>
              <a:ea typeface="Barlow Light"/>
              <a:cs typeface="Barlow Light"/>
              <a:sym typeface="Barlow Light"/>
            </a:endParaRPr>
          </a:p>
          <a:p>
            <a:pPr indent="0" lvl="0" marL="0" rtl="0" algn="l">
              <a:spcBef>
                <a:spcPts val="0"/>
              </a:spcBef>
              <a:spcAft>
                <a:spcPts val="0"/>
              </a:spcAft>
              <a:buNone/>
            </a:pPr>
            <a:r>
              <a:rPr lang="en">
                <a:solidFill>
                  <a:srgbClr val="38761D"/>
                </a:solidFill>
                <a:latin typeface="Barlow Light"/>
                <a:ea typeface="Barlow Light"/>
                <a:cs typeface="Barlow Light"/>
                <a:sym typeface="Barlow Light"/>
              </a:rPr>
              <a:t>(Train)</a:t>
            </a:r>
            <a:endParaRPr>
              <a:solidFill>
                <a:srgbClr val="38761D"/>
              </a:solidFill>
              <a:latin typeface="Barlow Light"/>
              <a:ea typeface="Barlow Light"/>
              <a:cs typeface="Barlow Light"/>
              <a:sym typeface="Barlow Light"/>
            </a:endParaRPr>
          </a:p>
        </p:txBody>
      </p:sp>
      <p:pic>
        <p:nvPicPr>
          <p:cNvPr id="464" name="Google Shape;464;p32"/>
          <p:cNvPicPr preferRelativeResize="0"/>
          <p:nvPr/>
        </p:nvPicPr>
        <p:blipFill>
          <a:blip r:embed="rId5">
            <a:alphaModFix/>
          </a:blip>
          <a:stretch>
            <a:fillRect/>
          </a:stretch>
        </p:blipFill>
        <p:spPr>
          <a:xfrm>
            <a:off x="572250" y="1654239"/>
            <a:ext cx="2772335" cy="2836986"/>
          </a:xfrm>
          <a:prstGeom prst="rect">
            <a:avLst/>
          </a:prstGeom>
          <a:noFill/>
          <a:ln>
            <a:noFill/>
          </a:ln>
        </p:spPr>
      </p:pic>
      <p:sp>
        <p:nvSpPr>
          <p:cNvPr id="465" name="Google Shape;465;p32"/>
          <p:cNvSpPr txBox="1"/>
          <p:nvPr/>
        </p:nvSpPr>
        <p:spPr>
          <a:xfrm>
            <a:off x="1031625" y="1654250"/>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latin typeface="Barlow Light"/>
                <a:ea typeface="Barlow Light"/>
                <a:cs typeface="Barlow Light"/>
                <a:sym typeface="Barlow Light"/>
              </a:rPr>
              <a:t>Linear </a:t>
            </a:r>
            <a:r>
              <a:rPr lang="en">
                <a:solidFill>
                  <a:srgbClr val="38761D"/>
                </a:solidFill>
                <a:latin typeface="Barlow Light"/>
                <a:ea typeface="Barlow Light"/>
                <a:cs typeface="Barlow Light"/>
                <a:sym typeface="Barlow Light"/>
              </a:rPr>
              <a:t>Regression</a:t>
            </a:r>
            <a:endParaRPr>
              <a:solidFill>
                <a:srgbClr val="38761D"/>
              </a:solidFill>
              <a:latin typeface="Barlow Light"/>
              <a:ea typeface="Barlow Light"/>
              <a:cs typeface="Barlow Light"/>
              <a:sym typeface="Barlow Light"/>
            </a:endParaRPr>
          </a:p>
          <a:p>
            <a:pPr indent="0" lvl="0" marL="0" rtl="0" algn="l">
              <a:spcBef>
                <a:spcPts val="0"/>
              </a:spcBef>
              <a:spcAft>
                <a:spcPts val="0"/>
              </a:spcAft>
              <a:buNone/>
            </a:pPr>
            <a:r>
              <a:rPr lang="en">
                <a:solidFill>
                  <a:srgbClr val="38761D"/>
                </a:solidFill>
                <a:latin typeface="Barlow Light"/>
                <a:ea typeface="Barlow Light"/>
                <a:cs typeface="Barlow Light"/>
                <a:sym typeface="Barlow Light"/>
              </a:rPr>
              <a:t>(Train)</a:t>
            </a:r>
            <a:endParaRPr>
              <a:solidFill>
                <a:srgbClr val="38761D"/>
              </a:solidFill>
              <a:latin typeface="Barlow Light"/>
              <a:ea typeface="Barlow Light"/>
              <a:cs typeface="Barlow Light"/>
              <a:sym typeface="Barlow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3"/>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Before </a:t>
            </a:r>
            <a:r>
              <a:rPr lang="en"/>
              <a:t>HYPERPARAMETER TUNING</a:t>
            </a:r>
            <a:endParaRPr/>
          </a:p>
        </p:txBody>
      </p:sp>
      <p:sp>
        <p:nvSpPr>
          <p:cNvPr id="471" name="Google Shape;471;p3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72" name="Google Shape;472;p33"/>
          <p:cNvPicPr preferRelativeResize="0"/>
          <p:nvPr/>
        </p:nvPicPr>
        <p:blipFill>
          <a:blip r:embed="rId3">
            <a:alphaModFix/>
          </a:blip>
          <a:stretch>
            <a:fillRect/>
          </a:stretch>
        </p:blipFill>
        <p:spPr>
          <a:xfrm>
            <a:off x="302562" y="1525063"/>
            <a:ext cx="2856642" cy="2927838"/>
          </a:xfrm>
          <a:prstGeom prst="rect">
            <a:avLst/>
          </a:prstGeom>
          <a:noFill/>
          <a:ln>
            <a:noFill/>
          </a:ln>
        </p:spPr>
      </p:pic>
      <p:pic>
        <p:nvPicPr>
          <p:cNvPr id="473" name="Google Shape;473;p33"/>
          <p:cNvPicPr preferRelativeResize="0"/>
          <p:nvPr/>
        </p:nvPicPr>
        <p:blipFill>
          <a:blip r:embed="rId4">
            <a:alphaModFix/>
          </a:blip>
          <a:stretch>
            <a:fillRect/>
          </a:stretch>
        </p:blipFill>
        <p:spPr>
          <a:xfrm>
            <a:off x="3159205" y="1525063"/>
            <a:ext cx="2843956" cy="2927838"/>
          </a:xfrm>
          <a:prstGeom prst="rect">
            <a:avLst/>
          </a:prstGeom>
          <a:noFill/>
          <a:ln>
            <a:noFill/>
          </a:ln>
        </p:spPr>
      </p:pic>
      <p:pic>
        <p:nvPicPr>
          <p:cNvPr id="474" name="Google Shape;474;p33"/>
          <p:cNvPicPr preferRelativeResize="0"/>
          <p:nvPr/>
        </p:nvPicPr>
        <p:blipFill>
          <a:blip r:embed="rId5">
            <a:alphaModFix/>
          </a:blip>
          <a:stretch>
            <a:fillRect/>
          </a:stretch>
        </p:blipFill>
        <p:spPr>
          <a:xfrm>
            <a:off x="5997492" y="1525063"/>
            <a:ext cx="2843946" cy="2932025"/>
          </a:xfrm>
          <a:prstGeom prst="rect">
            <a:avLst/>
          </a:prstGeom>
          <a:noFill/>
          <a:ln>
            <a:noFill/>
          </a:ln>
        </p:spPr>
      </p:pic>
      <p:sp>
        <p:nvSpPr>
          <p:cNvPr id="475" name="Google Shape;475;p33"/>
          <p:cNvSpPr txBox="1"/>
          <p:nvPr/>
        </p:nvSpPr>
        <p:spPr>
          <a:xfrm>
            <a:off x="855300" y="1604800"/>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Barlow Light"/>
                <a:ea typeface="Barlow Light"/>
                <a:cs typeface="Barlow Light"/>
                <a:sym typeface="Barlow Light"/>
              </a:rPr>
              <a:t>Linear Regression</a:t>
            </a:r>
            <a:endParaRPr>
              <a:solidFill>
                <a:srgbClr val="0B5394"/>
              </a:solidFill>
              <a:latin typeface="Barlow Light"/>
              <a:ea typeface="Barlow Light"/>
              <a:cs typeface="Barlow Light"/>
              <a:sym typeface="Barlow Light"/>
            </a:endParaRPr>
          </a:p>
          <a:p>
            <a:pPr indent="0" lvl="0" marL="0" rtl="0" algn="l">
              <a:spcBef>
                <a:spcPts val="0"/>
              </a:spcBef>
              <a:spcAft>
                <a:spcPts val="0"/>
              </a:spcAft>
              <a:buNone/>
            </a:pPr>
            <a:r>
              <a:rPr lang="en">
                <a:solidFill>
                  <a:srgbClr val="0B5394"/>
                </a:solidFill>
                <a:latin typeface="Barlow Light"/>
                <a:ea typeface="Barlow Light"/>
                <a:cs typeface="Barlow Light"/>
                <a:sym typeface="Barlow Light"/>
              </a:rPr>
              <a:t>(Test)</a:t>
            </a:r>
            <a:endParaRPr>
              <a:solidFill>
                <a:srgbClr val="0B5394"/>
              </a:solidFill>
              <a:latin typeface="Barlow Light"/>
              <a:ea typeface="Barlow Light"/>
              <a:cs typeface="Barlow Light"/>
              <a:sym typeface="Barlow Light"/>
            </a:endParaRPr>
          </a:p>
        </p:txBody>
      </p:sp>
      <p:sp>
        <p:nvSpPr>
          <p:cNvPr id="476" name="Google Shape;476;p33"/>
          <p:cNvSpPr txBox="1"/>
          <p:nvPr/>
        </p:nvSpPr>
        <p:spPr>
          <a:xfrm>
            <a:off x="3696025" y="1604800"/>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Barlow Light"/>
                <a:ea typeface="Barlow Light"/>
                <a:cs typeface="Barlow Light"/>
                <a:sym typeface="Barlow Light"/>
              </a:rPr>
              <a:t>Decision Tree</a:t>
            </a:r>
            <a:endParaRPr>
              <a:solidFill>
                <a:srgbClr val="0B5394"/>
              </a:solidFill>
              <a:latin typeface="Barlow Light"/>
              <a:ea typeface="Barlow Light"/>
              <a:cs typeface="Barlow Light"/>
              <a:sym typeface="Barlow Light"/>
            </a:endParaRPr>
          </a:p>
          <a:p>
            <a:pPr indent="0" lvl="0" marL="0" rtl="0" algn="l">
              <a:spcBef>
                <a:spcPts val="0"/>
              </a:spcBef>
              <a:spcAft>
                <a:spcPts val="0"/>
              </a:spcAft>
              <a:buNone/>
            </a:pPr>
            <a:r>
              <a:rPr lang="en">
                <a:solidFill>
                  <a:srgbClr val="0B5394"/>
                </a:solidFill>
                <a:latin typeface="Barlow Light"/>
                <a:ea typeface="Barlow Light"/>
                <a:cs typeface="Barlow Light"/>
                <a:sym typeface="Barlow Light"/>
              </a:rPr>
              <a:t>(Test)</a:t>
            </a:r>
            <a:endParaRPr>
              <a:solidFill>
                <a:srgbClr val="0B5394"/>
              </a:solidFill>
              <a:latin typeface="Barlow Light"/>
              <a:ea typeface="Barlow Light"/>
              <a:cs typeface="Barlow Light"/>
              <a:sym typeface="Barlow Light"/>
            </a:endParaRPr>
          </a:p>
        </p:txBody>
      </p:sp>
      <p:sp>
        <p:nvSpPr>
          <p:cNvPr id="477" name="Google Shape;477;p33"/>
          <p:cNvSpPr txBox="1"/>
          <p:nvPr/>
        </p:nvSpPr>
        <p:spPr>
          <a:xfrm>
            <a:off x="6713388" y="1604800"/>
            <a:ext cx="119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Barlow Light"/>
                <a:ea typeface="Barlow Light"/>
                <a:cs typeface="Barlow Light"/>
                <a:sym typeface="Barlow Light"/>
              </a:rPr>
              <a:t>Random Forest</a:t>
            </a:r>
            <a:endParaRPr>
              <a:solidFill>
                <a:srgbClr val="0B5394"/>
              </a:solidFill>
              <a:latin typeface="Barlow Light"/>
              <a:ea typeface="Barlow Light"/>
              <a:cs typeface="Barlow Light"/>
              <a:sym typeface="Barlow Light"/>
            </a:endParaRPr>
          </a:p>
          <a:p>
            <a:pPr indent="0" lvl="0" marL="0" rtl="0" algn="l">
              <a:spcBef>
                <a:spcPts val="0"/>
              </a:spcBef>
              <a:spcAft>
                <a:spcPts val="0"/>
              </a:spcAft>
              <a:buNone/>
            </a:pPr>
            <a:r>
              <a:rPr lang="en">
                <a:solidFill>
                  <a:srgbClr val="0B5394"/>
                </a:solidFill>
                <a:latin typeface="Barlow Light"/>
                <a:ea typeface="Barlow Light"/>
                <a:cs typeface="Barlow Light"/>
                <a:sym typeface="Barlow Light"/>
              </a:rPr>
              <a:t>(Test)</a:t>
            </a:r>
            <a:endParaRPr>
              <a:solidFill>
                <a:srgbClr val="0B5394"/>
              </a:solidFill>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txBox="1"/>
          <p:nvPr>
            <p:ph type="title"/>
          </p:nvPr>
        </p:nvSpPr>
        <p:spPr>
          <a:xfrm>
            <a:off x="855300" y="836000"/>
            <a:ext cx="73698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AFTER HYPERPARAMETER TUNING - Test Data Set</a:t>
            </a:r>
            <a:endParaRPr/>
          </a:p>
        </p:txBody>
      </p:sp>
      <p:sp>
        <p:nvSpPr>
          <p:cNvPr id="483" name="Google Shape;483;p3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4" name="Google Shape;484;p34"/>
          <p:cNvPicPr preferRelativeResize="0"/>
          <p:nvPr/>
        </p:nvPicPr>
        <p:blipFill>
          <a:blip r:embed="rId3">
            <a:alphaModFix/>
          </a:blip>
          <a:stretch>
            <a:fillRect/>
          </a:stretch>
        </p:blipFill>
        <p:spPr>
          <a:xfrm>
            <a:off x="1908325" y="1454850"/>
            <a:ext cx="5327325" cy="3189750"/>
          </a:xfrm>
          <a:prstGeom prst="rect">
            <a:avLst/>
          </a:prstGeom>
          <a:noFill/>
          <a:ln>
            <a:noFill/>
          </a:ln>
        </p:spPr>
      </p:pic>
      <p:sp>
        <p:nvSpPr>
          <p:cNvPr id="485" name="Google Shape;485;p34"/>
          <p:cNvSpPr/>
          <p:nvPr/>
        </p:nvSpPr>
        <p:spPr>
          <a:xfrm>
            <a:off x="2745450" y="1938625"/>
            <a:ext cx="1086900" cy="2319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3832350" y="1938625"/>
            <a:ext cx="1086900" cy="2319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4919250" y="1938625"/>
            <a:ext cx="1086900" cy="2319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6006150" y="1938625"/>
            <a:ext cx="1086900" cy="2319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2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2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2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2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35"/>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 ADD ON</a:t>
            </a:r>
            <a:endParaRPr/>
          </a:p>
        </p:txBody>
      </p:sp>
      <p:sp>
        <p:nvSpPr>
          <p:cNvPr id="494" name="Google Shape;494;p35"/>
          <p:cNvSpPr txBox="1"/>
          <p:nvPr>
            <p:ph idx="1" type="body"/>
          </p:nvPr>
        </p:nvSpPr>
        <p:spPr>
          <a:xfrm>
            <a:off x="855300" y="1353948"/>
            <a:ext cx="53070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HYPERPARAMETERS TUNING</a:t>
            </a:r>
            <a:br>
              <a:rPr lang="en"/>
            </a:br>
            <a:endParaRPr/>
          </a:p>
          <a:p>
            <a:pPr indent="-381000" lvl="0" marL="457200" rtl="0" algn="l">
              <a:spcBef>
                <a:spcPts val="0"/>
              </a:spcBef>
              <a:spcAft>
                <a:spcPts val="0"/>
              </a:spcAft>
              <a:buSzPts val="2400"/>
              <a:buChar char="-"/>
            </a:pPr>
            <a:r>
              <a:rPr lang="en"/>
              <a:t>GRID SEARCH</a:t>
            </a:r>
            <a:endParaRPr/>
          </a:p>
        </p:txBody>
      </p:sp>
      <p:sp>
        <p:nvSpPr>
          <p:cNvPr id="495" name="Google Shape;495;p3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496" name="Google Shape;496;p35"/>
          <p:cNvGrpSpPr/>
          <p:nvPr/>
        </p:nvGrpSpPr>
        <p:grpSpPr>
          <a:xfrm>
            <a:off x="5180778" y="497142"/>
            <a:ext cx="3768641" cy="4646356"/>
            <a:chOff x="5180778" y="497142"/>
            <a:chExt cx="3768641" cy="4646356"/>
          </a:xfrm>
        </p:grpSpPr>
        <p:sp>
          <p:nvSpPr>
            <p:cNvPr id="497" name="Google Shape;497;p35"/>
            <p:cNvSpPr/>
            <p:nvPr/>
          </p:nvSpPr>
          <p:spPr>
            <a:xfrm>
              <a:off x="6839939" y="497142"/>
              <a:ext cx="693376" cy="2512137"/>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35"/>
            <p:cNvSpPr/>
            <p:nvPr/>
          </p:nvSpPr>
          <p:spPr>
            <a:xfrm>
              <a:off x="7205043" y="2367351"/>
              <a:ext cx="250838" cy="704311"/>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35"/>
            <p:cNvSpPr/>
            <p:nvPr/>
          </p:nvSpPr>
          <p:spPr>
            <a:xfrm>
              <a:off x="6581373" y="2034344"/>
              <a:ext cx="250454" cy="560435"/>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35"/>
            <p:cNvSpPr/>
            <p:nvPr/>
          </p:nvSpPr>
          <p:spPr>
            <a:xfrm>
              <a:off x="6674321" y="621337"/>
              <a:ext cx="693265" cy="2512137"/>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35"/>
            <p:cNvSpPr/>
            <p:nvPr/>
          </p:nvSpPr>
          <p:spPr>
            <a:xfrm>
              <a:off x="7019737" y="621337"/>
              <a:ext cx="346408" cy="2512137"/>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 name="Google Shape;502;p35"/>
            <p:cNvSpPr/>
            <p:nvPr/>
          </p:nvSpPr>
          <p:spPr>
            <a:xfrm>
              <a:off x="6841258" y="1023407"/>
              <a:ext cx="347472" cy="518588"/>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alpha val="29800"/>
                  </a:schemeClr>
                </a:gs>
                <a:gs pos="100000">
                  <a:schemeClr val="accent2">
                    <a:alpha val="29800"/>
                  </a:scheme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35"/>
            <p:cNvSpPr/>
            <p:nvPr/>
          </p:nvSpPr>
          <p:spPr>
            <a:xfrm>
              <a:off x="5927471" y="3218110"/>
              <a:ext cx="2000707" cy="1925388"/>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19607"/>
                    <a:alpha val="29800"/>
                  </a:srgbClr>
                </a:gs>
                <a:gs pos="64000">
                  <a:srgbClr val="FFFFFF">
                    <a:alpha val="0"/>
                    <a:alpha val="29800"/>
                  </a:srgbClr>
                </a:gs>
                <a:gs pos="100000">
                  <a:srgbClr val="FFFFFF">
                    <a:alpha val="0"/>
                    <a:alpha val="29800"/>
                  </a:srgbClr>
                </a:gs>
              </a:gsLst>
              <a:lin ang="59999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4" name="Google Shape;504;p35"/>
            <p:cNvSpPr/>
            <p:nvPr/>
          </p:nvSpPr>
          <p:spPr>
            <a:xfrm>
              <a:off x="7607984" y="2122600"/>
              <a:ext cx="1238097" cy="1358380"/>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 name="Google Shape;505;p35"/>
            <p:cNvSpPr/>
            <p:nvPr/>
          </p:nvSpPr>
          <p:spPr>
            <a:xfrm>
              <a:off x="8482162" y="2772238"/>
              <a:ext cx="467258" cy="444419"/>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35"/>
            <p:cNvSpPr/>
            <p:nvPr/>
          </p:nvSpPr>
          <p:spPr>
            <a:xfrm>
              <a:off x="7924874" y="2461522"/>
              <a:ext cx="271119" cy="212846"/>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35"/>
            <p:cNvSpPr/>
            <p:nvPr/>
          </p:nvSpPr>
          <p:spPr>
            <a:xfrm>
              <a:off x="7925329" y="2574344"/>
              <a:ext cx="489204" cy="33891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35"/>
            <p:cNvSpPr/>
            <p:nvPr/>
          </p:nvSpPr>
          <p:spPr>
            <a:xfrm>
              <a:off x="7925329" y="2687166"/>
              <a:ext cx="633221" cy="422039"/>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9" name="Google Shape;509;p35"/>
            <p:cNvSpPr/>
            <p:nvPr/>
          </p:nvSpPr>
          <p:spPr>
            <a:xfrm>
              <a:off x="7718167" y="2337816"/>
              <a:ext cx="140817" cy="208665"/>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0" name="Google Shape;510;p35"/>
            <p:cNvSpPr/>
            <p:nvPr/>
          </p:nvSpPr>
          <p:spPr>
            <a:xfrm>
              <a:off x="5312360" y="505331"/>
              <a:ext cx="1238097" cy="1456582"/>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1" name="Google Shape;511;p35"/>
            <p:cNvSpPr/>
            <p:nvPr/>
          </p:nvSpPr>
          <p:spPr>
            <a:xfrm>
              <a:off x="5180778" y="581304"/>
              <a:ext cx="467258" cy="444419"/>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2" name="Google Shape;512;p35"/>
            <p:cNvSpPr/>
            <p:nvPr/>
          </p:nvSpPr>
          <p:spPr>
            <a:xfrm>
              <a:off x="5957976" y="1033957"/>
              <a:ext cx="271119" cy="212846"/>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35"/>
            <p:cNvSpPr/>
            <p:nvPr/>
          </p:nvSpPr>
          <p:spPr>
            <a:xfrm>
              <a:off x="5707561" y="1002113"/>
              <a:ext cx="522579" cy="358093"/>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35"/>
            <p:cNvSpPr/>
            <p:nvPr/>
          </p:nvSpPr>
          <p:spPr>
            <a:xfrm>
              <a:off x="5597378" y="1051245"/>
              <a:ext cx="633221" cy="422039"/>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35"/>
            <p:cNvSpPr/>
            <p:nvPr/>
          </p:nvSpPr>
          <p:spPr>
            <a:xfrm>
              <a:off x="6294443" y="1222979"/>
              <a:ext cx="140817" cy="208472"/>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35"/>
            <p:cNvSpPr/>
            <p:nvPr/>
          </p:nvSpPr>
          <p:spPr>
            <a:xfrm>
              <a:off x="5644729" y="1476602"/>
              <a:ext cx="739292" cy="810735"/>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7" name="Google Shape;517;p35"/>
            <p:cNvSpPr/>
            <p:nvPr/>
          </p:nvSpPr>
          <p:spPr>
            <a:xfrm>
              <a:off x="5833224" y="1677226"/>
              <a:ext cx="253288" cy="192292"/>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8" name="Google Shape;518;p35"/>
            <p:cNvSpPr/>
            <p:nvPr/>
          </p:nvSpPr>
          <p:spPr>
            <a:xfrm>
              <a:off x="5833224" y="1769576"/>
              <a:ext cx="473659" cy="319726"/>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9" name="Google Shape;519;p35"/>
            <p:cNvSpPr/>
            <p:nvPr/>
          </p:nvSpPr>
          <p:spPr>
            <a:xfrm>
              <a:off x="5710748" y="1604650"/>
              <a:ext cx="84124" cy="124724"/>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0" name="Google Shape;520;p35"/>
            <p:cNvSpPr/>
            <p:nvPr/>
          </p:nvSpPr>
          <p:spPr>
            <a:xfrm>
              <a:off x="7831081" y="1765936"/>
              <a:ext cx="739292" cy="811192"/>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35"/>
            <p:cNvSpPr/>
            <p:nvPr/>
          </p:nvSpPr>
          <p:spPr>
            <a:xfrm>
              <a:off x="8019577" y="1967015"/>
              <a:ext cx="253288" cy="192292"/>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35"/>
            <p:cNvSpPr/>
            <p:nvPr/>
          </p:nvSpPr>
          <p:spPr>
            <a:xfrm>
              <a:off x="8020032" y="2059365"/>
              <a:ext cx="473659" cy="319726"/>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3" name="Google Shape;523;p35"/>
            <p:cNvSpPr/>
            <p:nvPr/>
          </p:nvSpPr>
          <p:spPr>
            <a:xfrm>
              <a:off x="7897101" y="1894439"/>
              <a:ext cx="84125" cy="124724"/>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6"/>
          <p:cNvSpPr txBox="1"/>
          <p:nvPr>
            <p:ph type="title"/>
          </p:nvPr>
        </p:nvSpPr>
        <p:spPr>
          <a:xfrm>
            <a:off x="855300" y="836000"/>
            <a:ext cx="73698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 CONCLUSION FOR WHICH MODEL IS THE BEST</a:t>
            </a:r>
            <a:endParaRPr/>
          </a:p>
        </p:txBody>
      </p:sp>
      <p:sp>
        <p:nvSpPr>
          <p:cNvPr id="529" name="Google Shape;529;p3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30" name="Google Shape;530;p36"/>
          <p:cNvPicPr preferRelativeResize="0"/>
          <p:nvPr/>
        </p:nvPicPr>
        <p:blipFill>
          <a:blip r:embed="rId3">
            <a:alphaModFix/>
          </a:blip>
          <a:stretch>
            <a:fillRect/>
          </a:stretch>
        </p:blipFill>
        <p:spPr>
          <a:xfrm>
            <a:off x="1908325" y="1454850"/>
            <a:ext cx="5327325" cy="3189750"/>
          </a:xfrm>
          <a:prstGeom prst="rect">
            <a:avLst/>
          </a:prstGeom>
          <a:noFill/>
          <a:ln>
            <a:noFill/>
          </a:ln>
        </p:spPr>
      </p:pic>
      <p:sp>
        <p:nvSpPr>
          <p:cNvPr id="531" name="Google Shape;531;p36"/>
          <p:cNvSpPr/>
          <p:nvPr/>
        </p:nvSpPr>
        <p:spPr>
          <a:xfrm>
            <a:off x="4961425" y="2408600"/>
            <a:ext cx="995100" cy="1918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2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7"/>
          <p:cNvSpPr txBox="1"/>
          <p:nvPr>
            <p:ph type="title"/>
          </p:nvPr>
        </p:nvSpPr>
        <p:spPr>
          <a:xfrm>
            <a:off x="855300" y="836000"/>
            <a:ext cx="7952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BEFORE AND AFTER HYPERPARAMETER TUNING ON RFR</a:t>
            </a:r>
            <a:endParaRPr/>
          </a:p>
        </p:txBody>
      </p:sp>
      <p:sp>
        <p:nvSpPr>
          <p:cNvPr id="537" name="Google Shape;537;p3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38" name="Google Shape;538;p37"/>
          <p:cNvSpPr txBox="1"/>
          <p:nvPr/>
        </p:nvSpPr>
        <p:spPr>
          <a:xfrm>
            <a:off x="2403675" y="1683325"/>
            <a:ext cx="110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Before Tuning</a:t>
            </a:r>
            <a:endParaRPr>
              <a:latin typeface="Barlow Light"/>
              <a:ea typeface="Barlow Light"/>
              <a:cs typeface="Barlow Light"/>
              <a:sym typeface="Barlow Light"/>
            </a:endParaRPr>
          </a:p>
        </p:txBody>
      </p:sp>
      <p:pic>
        <p:nvPicPr>
          <p:cNvPr id="539" name="Google Shape;539;p37"/>
          <p:cNvPicPr preferRelativeResize="0"/>
          <p:nvPr/>
        </p:nvPicPr>
        <p:blipFill>
          <a:blip r:embed="rId3">
            <a:alphaModFix/>
          </a:blip>
          <a:stretch>
            <a:fillRect/>
          </a:stretch>
        </p:blipFill>
        <p:spPr>
          <a:xfrm>
            <a:off x="621325" y="1372975"/>
            <a:ext cx="3622425" cy="3324225"/>
          </a:xfrm>
          <a:prstGeom prst="rect">
            <a:avLst/>
          </a:prstGeom>
          <a:noFill/>
          <a:ln>
            <a:noFill/>
          </a:ln>
        </p:spPr>
      </p:pic>
      <p:pic>
        <p:nvPicPr>
          <p:cNvPr id="540" name="Google Shape;540;p37"/>
          <p:cNvPicPr preferRelativeResize="0"/>
          <p:nvPr/>
        </p:nvPicPr>
        <p:blipFill>
          <a:blip r:embed="rId4">
            <a:alphaModFix/>
          </a:blip>
          <a:stretch>
            <a:fillRect/>
          </a:stretch>
        </p:blipFill>
        <p:spPr>
          <a:xfrm>
            <a:off x="4243750" y="1372975"/>
            <a:ext cx="4623376" cy="3324225"/>
          </a:xfrm>
          <a:prstGeom prst="rect">
            <a:avLst/>
          </a:prstGeom>
          <a:noFill/>
          <a:ln>
            <a:noFill/>
          </a:ln>
        </p:spPr>
      </p:pic>
      <p:sp>
        <p:nvSpPr>
          <p:cNvPr id="541" name="Google Shape;541;p37"/>
          <p:cNvSpPr txBox="1"/>
          <p:nvPr/>
        </p:nvSpPr>
        <p:spPr>
          <a:xfrm>
            <a:off x="1716850" y="1504900"/>
            <a:ext cx="86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Before Tuning</a:t>
            </a:r>
            <a:endParaRPr>
              <a:latin typeface="Barlow Light"/>
              <a:ea typeface="Barlow Light"/>
              <a:cs typeface="Barlow Light"/>
              <a:sym typeface="Barlow Light"/>
            </a:endParaRPr>
          </a:p>
        </p:txBody>
      </p:sp>
      <p:sp>
        <p:nvSpPr>
          <p:cNvPr id="542" name="Google Shape;542;p37"/>
          <p:cNvSpPr txBox="1"/>
          <p:nvPr/>
        </p:nvSpPr>
        <p:spPr>
          <a:xfrm>
            <a:off x="4801300" y="1504900"/>
            <a:ext cx="86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After</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Tuning</a:t>
            </a:r>
            <a:endParaRPr>
              <a:latin typeface="Barlow Light"/>
              <a:ea typeface="Barlow Light"/>
              <a:cs typeface="Barlow Light"/>
              <a:sym typeface="Barlow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8"/>
          <p:cNvSpPr txBox="1"/>
          <p:nvPr>
            <p:ph type="ctrTitle"/>
          </p:nvPr>
        </p:nvSpPr>
        <p:spPr>
          <a:xfrm>
            <a:off x="855300" y="1534047"/>
            <a:ext cx="5110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TECHNIQUES</a:t>
            </a:r>
            <a:endParaRPr/>
          </a:p>
        </p:txBody>
      </p:sp>
      <p:grpSp>
        <p:nvGrpSpPr>
          <p:cNvPr id="548" name="Google Shape;548;p38"/>
          <p:cNvGrpSpPr/>
          <p:nvPr/>
        </p:nvGrpSpPr>
        <p:grpSpPr>
          <a:xfrm>
            <a:off x="5537247" y="1129130"/>
            <a:ext cx="3215312" cy="2866761"/>
            <a:chOff x="855298" y="2421399"/>
            <a:chExt cx="767176" cy="684028"/>
          </a:xfrm>
        </p:grpSpPr>
        <p:sp>
          <p:nvSpPr>
            <p:cNvPr id="549" name="Google Shape;549;p38"/>
            <p:cNvSpPr/>
            <p:nvPr/>
          </p:nvSpPr>
          <p:spPr>
            <a:xfrm>
              <a:off x="1212548" y="2426660"/>
              <a:ext cx="361763" cy="544547"/>
            </a:xfrm>
            <a:custGeom>
              <a:rect b="b" l="l" r="r" t="t"/>
              <a:pathLst>
                <a:path extrusionOk="0" h="5445470" w="3617625">
                  <a:moveTo>
                    <a:pt x="0" y="0"/>
                  </a:moveTo>
                  <a:lnTo>
                    <a:pt x="3617625" y="5445470"/>
                  </a:lnTo>
                  <a:lnTo>
                    <a:pt x="909" y="3357146"/>
                  </a:lnTo>
                  <a:lnTo>
                    <a:pt x="0" y="0"/>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0" name="Google Shape;550;p38"/>
            <p:cNvSpPr/>
            <p:nvPr/>
          </p:nvSpPr>
          <p:spPr>
            <a:xfrm>
              <a:off x="1171554" y="2423768"/>
              <a:ext cx="390451" cy="586039"/>
            </a:xfrm>
            <a:custGeom>
              <a:rect b="b" l="l" r="r" t="t"/>
              <a:pathLst>
                <a:path extrusionOk="0" h="5860389" w="3904510">
                  <a:moveTo>
                    <a:pt x="3865046" y="5854663"/>
                  </a:moveTo>
                  <a:cubicBezTo>
                    <a:pt x="3902341" y="5876492"/>
                    <a:pt x="3918715" y="5831924"/>
                    <a:pt x="3889606" y="5788266"/>
                  </a:cubicBezTo>
                  <a:lnTo>
                    <a:pt x="63675" y="29910"/>
                  </a:lnTo>
                  <a:cubicBezTo>
                    <a:pt x="38205" y="-9200"/>
                    <a:pt x="0" y="-10110"/>
                    <a:pt x="0" y="28091"/>
                  </a:cubicBezTo>
                  <a:lnTo>
                    <a:pt x="910" y="3577152"/>
                  </a:lnTo>
                  <a:cubicBezTo>
                    <a:pt x="910" y="3602619"/>
                    <a:pt x="18193" y="3632634"/>
                    <a:pt x="40024" y="3645368"/>
                  </a:cubicBezTo>
                  <a:lnTo>
                    <a:pt x="3865046" y="5854663"/>
                  </a:lnTo>
                  <a:close/>
                  <a:moveTo>
                    <a:pt x="566704" y="1668918"/>
                  </a:moveTo>
                  <a:cubicBezTo>
                    <a:pt x="566704" y="1630717"/>
                    <a:pt x="604908" y="1631626"/>
                    <a:pt x="630378" y="1670737"/>
                  </a:cubicBezTo>
                  <a:lnTo>
                    <a:pt x="2307748" y="4192007"/>
                  </a:lnTo>
                  <a:cubicBezTo>
                    <a:pt x="2336857" y="4235666"/>
                    <a:pt x="2320483" y="4280234"/>
                    <a:pt x="2283188" y="4258404"/>
                  </a:cubicBezTo>
                  <a:lnTo>
                    <a:pt x="606728" y="3289735"/>
                  </a:lnTo>
                  <a:cubicBezTo>
                    <a:pt x="584896" y="3277001"/>
                    <a:pt x="567613" y="3246986"/>
                    <a:pt x="567613" y="3221518"/>
                  </a:cubicBezTo>
                  <a:lnTo>
                    <a:pt x="566704" y="166891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1" name="Google Shape;551;p38"/>
            <p:cNvSpPr/>
            <p:nvPr/>
          </p:nvSpPr>
          <p:spPr>
            <a:xfrm>
              <a:off x="1351766" y="2438542"/>
              <a:ext cx="270708" cy="297422"/>
            </a:xfrm>
            <a:custGeom>
              <a:rect b="b" l="l" r="r" t="t"/>
              <a:pathLst>
                <a:path extrusionOk="0" h="2974225" w="2707078">
                  <a:moveTo>
                    <a:pt x="0" y="0"/>
                  </a:moveTo>
                  <a:lnTo>
                    <a:pt x="2707079" y="1563515"/>
                  </a:lnTo>
                  <a:lnTo>
                    <a:pt x="2707079" y="2974226"/>
                  </a:lnTo>
                  <a:lnTo>
                    <a:pt x="239234" y="1548053"/>
                  </a:lnTo>
                  <a:lnTo>
                    <a:pt x="909" y="1626274"/>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2" name="Google Shape;552;p38"/>
            <p:cNvSpPr/>
            <p:nvPr/>
          </p:nvSpPr>
          <p:spPr>
            <a:xfrm>
              <a:off x="1375891" y="2485721"/>
              <a:ext cx="30746" cy="45722"/>
            </a:xfrm>
            <a:custGeom>
              <a:rect b="b" l="l" r="r" t="t"/>
              <a:pathLst>
                <a:path extrusionOk="0" h="457219" w="307457">
                  <a:moveTo>
                    <a:pt x="307457" y="317291"/>
                  </a:moveTo>
                  <a:cubicBezTo>
                    <a:pt x="307457" y="433713"/>
                    <a:pt x="238325" y="488286"/>
                    <a:pt x="153729" y="439170"/>
                  </a:cubicBezTo>
                  <a:cubicBezTo>
                    <a:pt x="69133" y="390055"/>
                    <a:pt x="0" y="256351"/>
                    <a:pt x="0" y="139929"/>
                  </a:cubicBezTo>
                  <a:cubicBezTo>
                    <a:pt x="0" y="23506"/>
                    <a:pt x="69133" y="-31067"/>
                    <a:pt x="153729" y="18049"/>
                  </a:cubicBezTo>
                  <a:cubicBezTo>
                    <a:pt x="239234" y="67165"/>
                    <a:pt x="307457" y="200868"/>
                    <a:pt x="307457" y="31729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3" name="Google Shape;553;p38"/>
            <p:cNvSpPr/>
            <p:nvPr/>
          </p:nvSpPr>
          <p:spPr>
            <a:xfrm>
              <a:off x="1421149" y="2512826"/>
              <a:ext cx="59308" cy="46660"/>
            </a:xfrm>
            <a:custGeom>
              <a:rect b="b" l="l" r="r" t="t"/>
              <a:pathLst>
                <a:path extrusionOk="0" h="466598" w="593083">
                  <a:moveTo>
                    <a:pt x="0" y="0"/>
                  </a:moveTo>
                  <a:lnTo>
                    <a:pt x="593083" y="342900"/>
                  </a:lnTo>
                  <a:lnTo>
                    <a:pt x="593083" y="466599"/>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4" name="Google Shape;554;p38"/>
            <p:cNvSpPr/>
            <p:nvPr/>
          </p:nvSpPr>
          <p:spPr>
            <a:xfrm>
              <a:off x="1421149" y="2537588"/>
              <a:ext cx="177106" cy="114694"/>
            </a:xfrm>
            <a:custGeom>
              <a:rect b="b" l="l" r="r" t="t"/>
              <a:pathLst>
                <a:path extrusionOk="0" h="1146941" w="1771062">
                  <a:moveTo>
                    <a:pt x="0" y="0"/>
                  </a:moveTo>
                  <a:lnTo>
                    <a:pt x="1771063" y="1023243"/>
                  </a:lnTo>
                  <a:lnTo>
                    <a:pt x="1771063" y="1146941"/>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5" name="Google Shape;555;p38"/>
            <p:cNvSpPr/>
            <p:nvPr/>
          </p:nvSpPr>
          <p:spPr>
            <a:xfrm>
              <a:off x="1421149" y="2562349"/>
              <a:ext cx="138538" cy="92410"/>
            </a:xfrm>
            <a:custGeom>
              <a:rect b="b" l="l" r="r" t="t"/>
              <a:pathLst>
                <a:path extrusionOk="0" h="924101" w="1385376">
                  <a:moveTo>
                    <a:pt x="0" y="0"/>
                  </a:moveTo>
                  <a:lnTo>
                    <a:pt x="1385377" y="800403"/>
                  </a:lnTo>
                  <a:lnTo>
                    <a:pt x="1385377" y="924102"/>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6" name="Google Shape;556;p38"/>
            <p:cNvSpPr/>
            <p:nvPr/>
          </p:nvSpPr>
          <p:spPr>
            <a:xfrm>
              <a:off x="855298" y="2629287"/>
              <a:ext cx="270708" cy="318979"/>
            </a:xfrm>
            <a:custGeom>
              <a:rect b="b" l="l" r="r" t="t"/>
              <a:pathLst>
                <a:path extrusionOk="0" h="3189788" w="2707078">
                  <a:moveTo>
                    <a:pt x="2706169" y="1563515"/>
                  </a:moveTo>
                  <a:lnTo>
                    <a:pt x="0" y="0"/>
                  </a:lnTo>
                  <a:lnTo>
                    <a:pt x="0" y="1410711"/>
                  </a:lnTo>
                  <a:lnTo>
                    <a:pt x="2467844" y="2835974"/>
                  </a:lnTo>
                  <a:lnTo>
                    <a:pt x="2707079" y="3189789"/>
                  </a:lnTo>
                  <a:lnTo>
                    <a:pt x="2706169" y="1563515"/>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7" name="Google Shape;557;p38"/>
            <p:cNvSpPr/>
            <p:nvPr/>
          </p:nvSpPr>
          <p:spPr>
            <a:xfrm>
              <a:off x="1070338" y="2786719"/>
              <a:ext cx="30746" cy="45671"/>
            </a:xfrm>
            <a:custGeom>
              <a:rect b="b" l="l" r="r" t="t"/>
              <a:pathLst>
                <a:path extrusionOk="0" h="456710" w="307457">
                  <a:moveTo>
                    <a:pt x="0" y="139419"/>
                  </a:moveTo>
                  <a:cubicBezTo>
                    <a:pt x="0" y="255842"/>
                    <a:pt x="69132" y="389545"/>
                    <a:pt x="153729" y="438661"/>
                  </a:cubicBezTo>
                  <a:cubicBezTo>
                    <a:pt x="238325" y="487777"/>
                    <a:pt x="307457" y="433204"/>
                    <a:pt x="307457" y="316781"/>
                  </a:cubicBezTo>
                  <a:cubicBezTo>
                    <a:pt x="307457" y="200359"/>
                    <a:pt x="238325" y="66655"/>
                    <a:pt x="153729" y="17540"/>
                  </a:cubicBezTo>
                  <a:cubicBezTo>
                    <a:pt x="69132" y="-30666"/>
                    <a:pt x="0" y="23907"/>
                    <a:pt x="0" y="1394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8" name="Google Shape;558;p38"/>
            <p:cNvSpPr/>
            <p:nvPr/>
          </p:nvSpPr>
          <p:spPr>
            <a:xfrm>
              <a:off x="996602" y="2745203"/>
              <a:ext cx="59308" cy="46660"/>
            </a:xfrm>
            <a:custGeom>
              <a:rect b="b" l="l" r="r" t="t"/>
              <a:pathLst>
                <a:path extrusionOk="0" h="466598" w="593083">
                  <a:moveTo>
                    <a:pt x="593083" y="342900"/>
                  </a:moveTo>
                  <a:lnTo>
                    <a:pt x="0" y="0"/>
                  </a:lnTo>
                  <a:lnTo>
                    <a:pt x="0" y="123699"/>
                  </a:lnTo>
                  <a:lnTo>
                    <a:pt x="593083" y="466599"/>
                  </a:lnTo>
                  <a:lnTo>
                    <a:pt x="593083" y="34290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9" name="Google Shape;559;p38"/>
            <p:cNvSpPr/>
            <p:nvPr/>
          </p:nvSpPr>
          <p:spPr>
            <a:xfrm>
              <a:off x="879151" y="2702030"/>
              <a:ext cx="177197" cy="114694"/>
            </a:xfrm>
            <a:custGeom>
              <a:rect b="b" l="l" r="r" t="t"/>
              <a:pathLst>
                <a:path extrusionOk="0" h="1146941" w="1771972">
                  <a:moveTo>
                    <a:pt x="1771972" y="1023243"/>
                  </a:moveTo>
                  <a:lnTo>
                    <a:pt x="0" y="0"/>
                  </a:lnTo>
                  <a:lnTo>
                    <a:pt x="0" y="123698"/>
                  </a:lnTo>
                  <a:lnTo>
                    <a:pt x="1771063" y="1146941"/>
                  </a:lnTo>
                  <a:lnTo>
                    <a:pt x="1771972" y="102324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0" name="Google Shape;560;p38"/>
            <p:cNvSpPr/>
            <p:nvPr/>
          </p:nvSpPr>
          <p:spPr>
            <a:xfrm>
              <a:off x="917697" y="2749013"/>
              <a:ext cx="138538" cy="92410"/>
            </a:xfrm>
            <a:custGeom>
              <a:rect b="b" l="l" r="r" t="t"/>
              <a:pathLst>
                <a:path extrusionOk="0" h="924101" w="1385376">
                  <a:moveTo>
                    <a:pt x="1385377" y="800403"/>
                  </a:moveTo>
                  <a:lnTo>
                    <a:pt x="0" y="0"/>
                  </a:lnTo>
                  <a:lnTo>
                    <a:pt x="0" y="123699"/>
                  </a:lnTo>
                  <a:lnTo>
                    <a:pt x="1385377" y="924102"/>
                  </a:lnTo>
                  <a:lnTo>
                    <a:pt x="1385377" y="80040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1" name="Google Shape;561;p38"/>
            <p:cNvSpPr/>
            <p:nvPr/>
          </p:nvSpPr>
          <p:spPr>
            <a:xfrm>
              <a:off x="1029162" y="2421399"/>
              <a:ext cx="113159" cy="310247"/>
            </a:xfrm>
            <a:custGeom>
              <a:rect b="b" l="l" r="r" t="t"/>
              <a:pathLst>
                <a:path extrusionOk="0" h="3102471" w="1131587">
                  <a:moveTo>
                    <a:pt x="0" y="0"/>
                  </a:moveTo>
                  <a:lnTo>
                    <a:pt x="1130678" y="653056"/>
                  </a:lnTo>
                  <a:lnTo>
                    <a:pt x="1131588" y="3102472"/>
                  </a:lnTo>
                  <a:lnTo>
                    <a:pt x="0" y="2449416"/>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2" name="Google Shape;562;p38"/>
            <p:cNvSpPr/>
            <p:nvPr/>
          </p:nvSpPr>
          <p:spPr>
            <a:xfrm>
              <a:off x="993881" y="2488428"/>
              <a:ext cx="88962" cy="80768"/>
            </a:xfrm>
            <a:custGeom>
              <a:rect b="b" l="l" r="r" t="t"/>
              <a:pathLst>
                <a:path extrusionOk="0" h="807679" w="889624">
                  <a:moveTo>
                    <a:pt x="0" y="0"/>
                  </a:moveTo>
                  <a:lnTo>
                    <a:pt x="889625" y="513895"/>
                  </a:lnTo>
                  <a:lnTo>
                    <a:pt x="889625" y="807680"/>
                  </a:lnTo>
                  <a:lnTo>
                    <a:pt x="0" y="293784"/>
                  </a:lnTo>
                  <a:lnTo>
                    <a:pt x="0" y="0"/>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3" name="Google Shape;563;p38"/>
            <p:cNvSpPr/>
            <p:nvPr/>
          </p:nvSpPr>
          <p:spPr>
            <a:xfrm>
              <a:off x="1029162" y="2629378"/>
              <a:ext cx="113068" cy="101597"/>
            </a:xfrm>
            <a:custGeom>
              <a:rect b="b" l="l" r="r" t="t"/>
              <a:pathLst>
                <a:path extrusionOk="0" h="1015966" w="1130678">
                  <a:moveTo>
                    <a:pt x="0" y="0"/>
                  </a:moveTo>
                  <a:lnTo>
                    <a:pt x="1130678" y="653056"/>
                  </a:lnTo>
                  <a:lnTo>
                    <a:pt x="1130678" y="1015966"/>
                  </a:lnTo>
                  <a:lnTo>
                    <a:pt x="0" y="362910"/>
                  </a:lnTo>
                  <a:lnTo>
                    <a:pt x="0" y="0"/>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4" name="Google Shape;564;p38"/>
            <p:cNvSpPr/>
            <p:nvPr/>
          </p:nvSpPr>
          <p:spPr>
            <a:xfrm>
              <a:off x="1043038" y="2465752"/>
              <a:ext cx="46391" cy="39111"/>
            </a:xfrm>
            <a:custGeom>
              <a:rect b="b" l="l" r="r" t="t"/>
              <a:pathLst>
                <a:path extrusionOk="0" h="391106" w="463914">
                  <a:moveTo>
                    <a:pt x="0" y="0"/>
                  </a:moveTo>
                  <a:lnTo>
                    <a:pt x="463915" y="267407"/>
                  </a:lnTo>
                  <a:lnTo>
                    <a:pt x="463915" y="391106"/>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5" name="Google Shape;565;p38"/>
            <p:cNvSpPr/>
            <p:nvPr/>
          </p:nvSpPr>
          <p:spPr>
            <a:xfrm>
              <a:off x="1043129" y="2490514"/>
              <a:ext cx="82049" cy="59757"/>
            </a:xfrm>
            <a:custGeom>
              <a:rect b="b" l="l" r="r" t="t"/>
              <a:pathLst>
                <a:path extrusionOk="0" h="597573" w="820492">
                  <a:moveTo>
                    <a:pt x="0" y="0"/>
                  </a:moveTo>
                  <a:lnTo>
                    <a:pt x="820492" y="473875"/>
                  </a:lnTo>
                  <a:lnTo>
                    <a:pt x="820492" y="597574"/>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6" name="Google Shape;566;p38"/>
            <p:cNvSpPr/>
            <p:nvPr/>
          </p:nvSpPr>
          <p:spPr>
            <a:xfrm>
              <a:off x="1043129" y="2597904"/>
              <a:ext cx="48120" cy="40202"/>
            </a:xfrm>
            <a:custGeom>
              <a:rect b="b" l="l" r="r" t="t"/>
              <a:pathLst>
                <a:path extrusionOk="0" h="402020" w="481197">
                  <a:moveTo>
                    <a:pt x="481198" y="278322"/>
                  </a:moveTo>
                  <a:lnTo>
                    <a:pt x="481198" y="402021"/>
                  </a:lnTo>
                  <a:lnTo>
                    <a:pt x="0" y="123699"/>
                  </a:lnTo>
                  <a:lnTo>
                    <a:pt x="0" y="0"/>
                  </a:lnTo>
                  <a:lnTo>
                    <a:pt x="481198" y="278322"/>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7" name="Google Shape;567;p38"/>
            <p:cNvSpPr/>
            <p:nvPr/>
          </p:nvSpPr>
          <p:spPr>
            <a:xfrm>
              <a:off x="1154594" y="2795180"/>
              <a:ext cx="113159" cy="310247"/>
            </a:xfrm>
            <a:custGeom>
              <a:rect b="b" l="l" r="r" t="t"/>
              <a:pathLst>
                <a:path extrusionOk="0" h="3102471" w="1131588">
                  <a:moveTo>
                    <a:pt x="1130679" y="653056"/>
                  </a:moveTo>
                  <a:lnTo>
                    <a:pt x="0" y="0"/>
                  </a:lnTo>
                  <a:lnTo>
                    <a:pt x="910" y="2449416"/>
                  </a:lnTo>
                  <a:lnTo>
                    <a:pt x="1131588" y="3102472"/>
                  </a:lnTo>
                  <a:lnTo>
                    <a:pt x="1130679" y="653056"/>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8" name="Google Shape;568;p38"/>
            <p:cNvSpPr/>
            <p:nvPr/>
          </p:nvSpPr>
          <p:spPr>
            <a:xfrm>
              <a:off x="1213909" y="2916811"/>
              <a:ext cx="88962" cy="80768"/>
            </a:xfrm>
            <a:custGeom>
              <a:rect b="b" l="l" r="r" t="t"/>
              <a:pathLst>
                <a:path extrusionOk="0" h="807679" w="889624">
                  <a:moveTo>
                    <a:pt x="889625" y="513895"/>
                  </a:moveTo>
                  <a:lnTo>
                    <a:pt x="0" y="0"/>
                  </a:lnTo>
                  <a:lnTo>
                    <a:pt x="0" y="293784"/>
                  </a:lnTo>
                  <a:lnTo>
                    <a:pt x="889625" y="807679"/>
                  </a:lnTo>
                  <a:lnTo>
                    <a:pt x="889625" y="513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9" name="Google Shape;569;p38"/>
            <p:cNvSpPr/>
            <p:nvPr/>
          </p:nvSpPr>
          <p:spPr>
            <a:xfrm>
              <a:off x="1154685" y="3003159"/>
              <a:ext cx="113068" cy="101597"/>
            </a:xfrm>
            <a:custGeom>
              <a:rect b="b" l="l" r="r" t="t"/>
              <a:pathLst>
                <a:path extrusionOk="0" h="1015966" w="1130678">
                  <a:moveTo>
                    <a:pt x="1130679" y="653056"/>
                  </a:moveTo>
                  <a:lnTo>
                    <a:pt x="0" y="0"/>
                  </a:lnTo>
                  <a:lnTo>
                    <a:pt x="0" y="362910"/>
                  </a:lnTo>
                  <a:lnTo>
                    <a:pt x="1130679" y="1015966"/>
                  </a:lnTo>
                  <a:lnTo>
                    <a:pt x="1130679" y="653056"/>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0" name="Google Shape;570;p38"/>
            <p:cNvSpPr/>
            <p:nvPr/>
          </p:nvSpPr>
          <p:spPr>
            <a:xfrm>
              <a:off x="1171645" y="2841347"/>
              <a:ext cx="46391" cy="39111"/>
            </a:xfrm>
            <a:custGeom>
              <a:rect b="b" l="l" r="r" t="t"/>
              <a:pathLst>
                <a:path extrusionOk="0" h="391106" w="463914">
                  <a:moveTo>
                    <a:pt x="0" y="0"/>
                  </a:moveTo>
                  <a:lnTo>
                    <a:pt x="463915" y="267408"/>
                  </a:lnTo>
                  <a:lnTo>
                    <a:pt x="463915" y="391106"/>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1" name="Google Shape;571;p38"/>
            <p:cNvSpPr/>
            <p:nvPr/>
          </p:nvSpPr>
          <p:spPr>
            <a:xfrm>
              <a:off x="1171645" y="2866109"/>
              <a:ext cx="82049" cy="59757"/>
            </a:xfrm>
            <a:custGeom>
              <a:rect b="b" l="l" r="r" t="t"/>
              <a:pathLst>
                <a:path extrusionOk="0" h="597573" w="820492">
                  <a:moveTo>
                    <a:pt x="0" y="0"/>
                  </a:moveTo>
                  <a:lnTo>
                    <a:pt x="820492" y="473875"/>
                  </a:lnTo>
                  <a:lnTo>
                    <a:pt x="820492" y="597574"/>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2" name="Google Shape;572;p38"/>
            <p:cNvSpPr/>
            <p:nvPr/>
          </p:nvSpPr>
          <p:spPr>
            <a:xfrm>
              <a:off x="1205474" y="2993091"/>
              <a:ext cx="48120" cy="40202"/>
            </a:xfrm>
            <a:custGeom>
              <a:rect b="b" l="l" r="r" t="t"/>
              <a:pathLst>
                <a:path extrusionOk="0" h="402020" w="481197">
                  <a:moveTo>
                    <a:pt x="0" y="0"/>
                  </a:moveTo>
                  <a:lnTo>
                    <a:pt x="0" y="123699"/>
                  </a:lnTo>
                  <a:lnTo>
                    <a:pt x="481198" y="402021"/>
                  </a:lnTo>
                  <a:lnTo>
                    <a:pt x="481198" y="27832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3" name="Google Shape;573;p38"/>
            <p:cNvSpPr/>
            <p:nvPr/>
          </p:nvSpPr>
          <p:spPr>
            <a:xfrm>
              <a:off x="1459513" y="2703561"/>
              <a:ext cx="76046" cy="103649"/>
            </a:xfrm>
            <a:custGeom>
              <a:rect b="b" l="l" r="r" t="t"/>
              <a:pathLst>
                <a:path extrusionOk="0" h="1036493" w="760456">
                  <a:moveTo>
                    <a:pt x="380228" y="13751"/>
                  </a:moveTo>
                  <a:cubicBezTo>
                    <a:pt x="434806" y="44675"/>
                    <a:pt x="478469" y="121078"/>
                    <a:pt x="478469" y="183836"/>
                  </a:cubicBezTo>
                  <a:lnTo>
                    <a:pt x="478469" y="461249"/>
                  </a:lnTo>
                  <a:lnTo>
                    <a:pt x="662215" y="566757"/>
                  </a:lnTo>
                  <a:cubicBezTo>
                    <a:pt x="716794" y="597681"/>
                    <a:pt x="760456" y="674083"/>
                    <a:pt x="760456" y="736842"/>
                  </a:cubicBezTo>
                  <a:cubicBezTo>
                    <a:pt x="760456" y="799601"/>
                    <a:pt x="716794" y="825069"/>
                    <a:pt x="662215" y="794144"/>
                  </a:cubicBezTo>
                  <a:lnTo>
                    <a:pt x="478469" y="688636"/>
                  </a:lnTo>
                  <a:lnTo>
                    <a:pt x="478469" y="966049"/>
                  </a:lnTo>
                  <a:cubicBezTo>
                    <a:pt x="478469" y="1028807"/>
                    <a:pt x="434806" y="1054275"/>
                    <a:pt x="380228" y="1023350"/>
                  </a:cubicBezTo>
                  <a:cubicBezTo>
                    <a:pt x="325650" y="992426"/>
                    <a:pt x="281987" y="916023"/>
                    <a:pt x="281987" y="853265"/>
                  </a:cubicBezTo>
                  <a:lnTo>
                    <a:pt x="281987" y="575852"/>
                  </a:lnTo>
                  <a:lnTo>
                    <a:pt x="98241" y="469435"/>
                  </a:lnTo>
                  <a:cubicBezTo>
                    <a:pt x="43662" y="438510"/>
                    <a:pt x="0" y="362108"/>
                    <a:pt x="0" y="298440"/>
                  </a:cubicBezTo>
                  <a:cubicBezTo>
                    <a:pt x="0" y="235681"/>
                    <a:pt x="43662" y="210213"/>
                    <a:pt x="98241" y="241138"/>
                  </a:cubicBezTo>
                  <a:lnTo>
                    <a:pt x="281987" y="346646"/>
                  </a:lnTo>
                  <a:lnTo>
                    <a:pt x="281987" y="69233"/>
                  </a:lnTo>
                  <a:cubicBezTo>
                    <a:pt x="281987" y="7384"/>
                    <a:pt x="325650" y="-18084"/>
                    <a:pt x="380228" y="13751"/>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9"/>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TECHNIQUES</a:t>
            </a:r>
            <a:endParaRPr/>
          </a:p>
        </p:txBody>
      </p:sp>
      <p:sp>
        <p:nvSpPr>
          <p:cNvPr id="579" name="Google Shape;579;p39"/>
          <p:cNvSpPr txBox="1"/>
          <p:nvPr>
            <p:ph idx="1" type="body"/>
          </p:nvPr>
        </p:nvSpPr>
        <p:spPr>
          <a:xfrm>
            <a:off x="855300" y="1353950"/>
            <a:ext cx="6763800" cy="30339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SzPts val="2400"/>
              <a:buChar char="-"/>
            </a:pPr>
            <a:r>
              <a:rPr lang="en" sz="1600"/>
              <a:t>One Hot Decoder</a:t>
            </a:r>
            <a:endParaRPr sz="1600"/>
          </a:p>
          <a:p>
            <a:pPr indent="-330200" lvl="0" marL="457200" rtl="0" algn="l">
              <a:lnSpc>
                <a:spcPct val="115000"/>
              </a:lnSpc>
              <a:spcBef>
                <a:spcPts val="0"/>
              </a:spcBef>
              <a:spcAft>
                <a:spcPts val="0"/>
              </a:spcAft>
              <a:buSzPts val="1600"/>
              <a:buChar char="-"/>
            </a:pPr>
            <a:r>
              <a:rPr lang="en" sz="1600"/>
              <a:t>Pipelines</a:t>
            </a:r>
            <a:endParaRPr sz="1600"/>
          </a:p>
          <a:p>
            <a:pPr indent="-330200" lvl="0" marL="457200" rtl="0" algn="l">
              <a:lnSpc>
                <a:spcPct val="115000"/>
              </a:lnSpc>
              <a:spcBef>
                <a:spcPts val="0"/>
              </a:spcBef>
              <a:spcAft>
                <a:spcPts val="0"/>
              </a:spcAft>
              <a:buSzPts val="1600"/>
              <a:buChar char="-"/>
            </a:pPr>
            <a:r>
              <a:rPr lang="en" sz="1600"/>
              <a:t>Imputer</a:t>
            </a:r>
            <a:endParaRPr sz="1600"/>
          </a:p>
          <a:p>
            <a:pPr indent="-330200" lvl="0" marL="457200" rtl="0" algn="l">
              <a:lnSpc>
                <a:spcPct val="115000"/>
              </a:lnSpc>
              <a:spcBef>
                <a:spcPts val="0"/>
              </a:spcBef>
              <a:spcAft>
                <a:spcPts val="0"/>
              </a:spcAft>
              <a:buSzPts val="1600"/>
              <a:buChar char="-"/>
            </a:pPr>
            <a:r>
              <a:rPr lang="en" sz="1600"/>
              <a:t>Standard Scaler</a:t>
            </a:r>
            <a:endParaRPr sz="1600"/>
          </a:p>
          <a:p>
            <a:pPr indent="-330200" lvl="0" marL="457200" rtl="0" algn="l">
              <a:lnSpc>
                <a:spcPct val="115000"/>
              </a:lnSpc>
              <a:spcBef>
                <a:spcPts val="0"/>
              </a:spcBef>
              <a:spcAft>
                <a:spcPts val="0"/>
              </a:spcAft>
              <a:buSzPts val="1600"/>
              <a:buChar char="-"/>
            </a:pPr>
            <a:r>
              <a:rPr lang="en" sz="1600"/>
              <a:t>Feature Scaling</a:t>
            </a:r>
            <a:endParaRPr sz="1600"/>
          </a:p>
          <a:p>
            <a:pPr indent="-330200" lvl="0" marL="457200" rtl="0" algn="l">
              <a:lnSpc>
                <a:spcPct val="115000"/>
              </a:lnSpc>
              <a:spcBef>
                <a:spcPts val="0"/>
              </a:spcBef>
              <a:spcAft>
                <a:spcPts val="0"/>
              </a:spcAft>
              <a:buSzPts val="1600"/>
              <a:buChar char="-"/>
            </a:pPr>
            <a:r>
              <a:rPr lang="en" sz="1600"/>
              <a:t>SVM (Support Vector Machine)</a:t>
            </a:r>
            <a:endParaRPr sz="1600"/>
          </a:p>
          <a:p>
            <a:pPr indent="-330200" lvl="0" marL="457200" rtl="0" algn="l">
              <a:lnSpc>
                <a:spcPct val="115000"/>
              </a:lnSpc>
              <a:spcBef>
                <a:spcPts val="0"/>
              </a:spcBef>
              <a:spcAft>
                <a:spcPts val="0"/>
              </a:spcAft>
              <a:buSzPts val="1600"/>
              <a:buChar char="-"/>
            </a:pPr>
            <a:r>
              <a:rPr lang="en" sz="1600"/>
              <a:t>Hyper Parameter Tuning</a:t>
            </a:r>
            <a:endParaRPr sz="1600"/>
          </a:p>
          <a:p>
            <a:pPr indent="-330200" lvl="0" marL="457200" rtl="0" algn="l">
              <a:lnSpc>
                <a:spcPct val="115000"/>
              </a:lnSpc>
              <a:spcBef>
                <a:spcPts val="0"/>
              </a:spcBef>
              <a:spcAft>
                <a:spcPts val="0"/>
              </a:spcAft>
              <a:buSzPts val="1600"/>
              <a:buChar char="-"/>
            </a:pPr>
            <a:r>
              <a:rPr lang="en" sz="1600"/>
              <a:t>Grid Search</a:t>
            </a:r>
            <a:endParaRPr sz="1600"/>
          </a:p>
        </p:txBody>
      </p:sp>
      <p:sp>
        <p:nvSpPr>
          <p:cNvPr id="580" name="Google Shape;580;p3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81" name="Google Shape;581;p39"/>
          <p:cNvGrpSpPr/>
          <p:nvPr/>
        </p:nvGrpSpPr>
        <p:grpSpPr>
          <a:xfrm>
            <a:off x="5537247" y="1129130"/>
            <a:ext cx="3215312" cy="2866761"/>
            <a:chOff x="855298" y="2421399"/>
            <a:chExt cx="767176" cy="684028"/>
          </a:xfrm>
        </p:grpSpPr>
        <p:sp>
          <p:nvSpPr>
            <p:cNvPr id="582" name="Google Shape;582;p39"/>
            <p:cNvSpPr/>
            <p:nvPr/>
          </p:nvSpPr>
          <p:spPr>
            <a:xfrm>
              <a:off x="1212548" y="2426660"/>
              <a:ext cx="361763" cy="544547"/>
            </a:xfrm>
            <a:custGeom>
              <a:rect b="b" l="l" r="r" t="t"/>
              <a:pathLst>
                <a:path extrusionOk="0" h="5445470" w="3617625">
                  <a:moveTo>
                    <a:pt x="0" y="0"/>
                  </a:moveTo>
                  <a:lnTo>
                    <a:pt x="3617625" y="5445470"/>
                  </a:lnTo>
                  <a:lnTo>
                    <a:pt x="909" y="3357146"/>
                  </a:lnTo>
                  <a:lnTo>
                    <a:pt x="0" y="0"/>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3" name="Google Shape;583;p39"/>
            <p:cNvSpPr/>
            <p:nvPr/>
          </p:nvSpPr>
          <p:spPr>
            <a:xfrm>
              <a:off x="1171554" y="2423768"/>
              <a:ext cx="390451" cy="586039"/>
            </a:xfrm>
            <a:custGeom>
              <a:rect b="b" l="l" r="r" t="t"/>
              <a:pathLst>
                <a:path extrusionOk="0" h="5860389" w="3904510">
                  <a:moveTo>
                    <a:pt x="3865046" y="5854663"/>
                  </a:moveTo>
                  <a:cubicBezTo>
                    <a:pt x="3902341" y="5876492"/>
                    <a:pt x="3918715" y="5831924"/>
                    <a:pt x="3889606" y="5788266"/>
                  </a:cubicBezTo>
                  <a:lnTo>
                    <a:pt x="63675" y="29910"/>
                  </a:lnTo>
                  <a:cubicBezTo>
                    <a:pt x="38205" y="-9200"/>
                    <a:pt x="0" y="-10110"/>
                    <a:pt x="0" y="28091"/>
                  </a:cubicBezTo>
                  <a:lnTo>
                    <a:pt x="910" y="3577152"/>
                  </a:lnTo>
                  <a:cubicBezTo>
                    <a:pt x="910" y="3602619"/>
                    <a:pt x="18193" y="3632634"/>
                    <a:pt x="40024" y="3645368"/>
                  </a:cubicBezTo>
                  <a:lnTo>
                    <a:pt x="3865046" y="5854663"/>
                  </a:lnTo>
                  <a:close/>
                  <a:moveTo>
                    <a:pt x="566704" y="1668918"/>
                  </a:moveTo>
                  <a:cubicBezTo>
                    <a:pt x="566704" y="1630717"/>
                    <a:pt x="604908" y="1631626"/>
                    <a:pt x="630378" y="1670737"/>
                  </a:cubicBezTo>
                  <a:lnTo>
                    <a:pt x="2307748" y="4192007"/>
                  </a:lnTo>
                  <a:cubicBezTo>
                    <a:pt x="2336857" y="4235666"/>
                    <a:pt x="2320483" y="4280234"/>
                    <a:pt x="2283188" y="4258404"/>
                  </a:cubicBezTo>
                  <a:lnTo>
                    <a:pt x="606728" y="3289735"/>
                  </a:lnTo>
                  <a:cubicBezTo>
                    <a:pt x="584896" y="3277001"/>
                    <a:pt x="567613" y="3246986"/>
                    <a:pt x="567613" y="3221518"/>
                  </a:cubicBezTo>
                  <a:lnTo>
                    <a:pt x="566704" y="166891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4" name="Google Shape;584;p39"/>
            <p:cNvSpPr/>
            <p:nvPr/>
          </p:nvSpPr>
          <p:spPr>
            <a:xfrm>
              <a:off x="1351766" y="2438542"/>
              <a:ext cx="270708" cy="297422"/>
            </a:xfrm>
            <a:custGeom>
              <a:rect b="b" l="l" r="r" t="t"/>
              <a:pathLst>
                <a:path extrusionOk="0" h="2974225" w="2707078">
                  <a:moveTo>
                    <a:pt x="0" y="0"/>
                  </a:moveTo>
                  <a:lnTo>
                    <a:pt x="2707079" y="1563515"/>
                  </a:lnTo>
                  <a:lnTo>
                    <a:pt x="2707079" y="2974226"/>
                  </a:lnTo>
                  <a:lnTo>
                    <a:pt x="239234" y="1548053"/>
                  </a:lnTo>
                  <a:lnTo>
                    <a:pt x="909" y="1626274"/>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5" name="Google Shape;585;p39"/>
            <p:cNvSpPr/>
            <p:nvPr/>
          </p:nvSpPr>
          <p:spPr>
            <a:xfrm>
              <a:off x="1375891" y="2485721"/>
              <a:ext cx="30746" cy="45722"/>
            </a:xfrm>
            <a:custGeom>
              <a:rect b="b" l="l" r="r" t="t"/>
              <a:pathLst>
                <a:path extrusionOk="0" h="457219" w="307457">
                  <a:moveTo>
                    <a:pt x="307457" y="317291"/>
                  </a:moveTo>
                  <a:cubicBezTo>
                    <a:pt x="307457" y="433713"/>
                    <a:pt x="238325" y="488286"/>
                    <a:pt x="153729" y="439170"/>
                  </a:cubicBezTo>
                  <a:cubicBezTo>
                    <a:pt x="69133" y="390055"/>
                    <a:pt x="0" y="256351"/>
                    <a:pt x="0" y="139929"/>
                  </a:cubicBezTo>
                  <a:cubicBezTo>
                    <a:pt x="0" y="23506"/>
                    <a:pt x="69133" y="-31067"/>
                    <a:pt x="153729" y="18049"/>
                  </a:cubicBezTo>
                  <a:cubicBezTo>
                    <a:pt x="239234" y="67165"/>
                    <a:pt x="307457" y="200868"/>
                    <a:pt x="307457" y="31729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6" name="Google Shape;586;p39"/>
            <p:cNvSpPr/>
            <p:nvPr/>
          </p:nvSpPr>
          <p:spPr>
            <a:xfrm>
              <a:off x="1421149" y="2512826"/>
              <a:ext cx="59308" cy="46660"/>
            </a:xfrm>
            <a:custGeom>
              <a:rect b="b" l="l" r="r" t="t"/>
              <a:pathLst>
                <a:path extrusionOk="0" h="466598" w="593083">
                  <a:moveTo>
                    <a:pt x="0" y="0"/>
                  </a:moveTo>
                  <a:lnTo>
                    <a:pt x="593083" y="342900"/>
                  </a:lnTo>
                  <a:lnTo>
                    <a:pt x="593083" y="466599"/>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7" name="Google Shape;587;p39"/>
            <p:cNvSpPr/>
            <p:nvPr/>
          </p:nvSpPr>
          <p:spPr>
            <a:xfrm>
              <a:off x="1421149" y="2537588"/>
              <a:ext cx="177106" cy="114694"/>
            </a:xfrm>
            <a:custGeom>
              <a:rect b="b" l="l" r="r" t="t"/>
              <a:pathLst>
                <a:path extrusionOk="0" h="1146941" w="1771062">
                  <a:moveTo>
                    <a:pt x="0" y="0"/>
                  </a:moveTo>
                  <a:lnTo>
                    <a:pt x="1771063" y="1023243"/>
                  </a:lnTo>
                  <a:lnTo>
                    <a:pt x="1771063" y="1146941"/>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 name="Google Shape;588;p39"/>
            <p:cNvSpPr/>
            <p:nvPr/>
          </p:nvSpPr>
          <p:spPr>
            <a:xfrm>
              <a:off x="1421149" y="2562349"/>
              <a:ext cx="138538" cy="92410"/>
            </a:xfrm>
            <a:custGeom>
              <a:rect b="b" l="l" r="r" t="t"/>
              <a:pathLst>
                <a:path extrusionOk="0" h="924101" w="1385376">
                  <a:moveTo>
                    <a:pt x="0" y="0"/>
                  </a:moveTo>
                  <a:lnTo>
                    <a:pt x="1385377" y="800403"/>
                  </a:lnTo>
                  <a:lnTo>
                    <a:pt x="1385377" y="924102"/>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9" name="Google Shape;589;p39"/>
            <p:cNvSpPr/>
            <p:nvPr/>
          </p:nvSpPr>
          <p:spPr>
            <a:xfrm>
              <a:off x="855298" y="2629287"/>
              <a:ext cx="270708" cy="318979"/>
            </a:xfrm>
            <a:custGeom>
              <a:rect b="b" l="l" r="r" t="t"/>
              <a:pathLst>
                <a:path extrusionOk="0" h="3189788" w="2707078">
                  <a:moveTo>
                    <a:pt x="2706169" y="1563515"/>
                  </a:moveTo>
                  <a:lnTo>
                    <a:pt x="0" y="0"/>
                  </a:lnTo>
                  <a:lnTo>
                    <a:pt x="0" y="1410711"/>
                  </a:lnTo>
                  <a:lnTo>
                    <a:pt x="2467844" y="2835974"/>
                  </a:lnTo>
                  <a:lnTo>
                    <a:pt x="2707079" y="3189789"/>
                  </a:lnTo>
                  <a:lnTo>
                    <a:pt x="2706169" y="1563515"/>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0" name="Google Shape;590;p39"/>
            <p:cNvSpPr/>
            <p:nvPr/>
          </p:nvSpPr>
          <p:spPr>
            <a:xfrm>
              <a:off x="1070338" y="2786719"/>
              <a:ext cx="30746" cy="45671"/>
            </a:xfrm>
            <a:custGeom>
              <a:rect b="b" l="l" r="r" t="t"/>
              <a:pathLst>
                <a:path extrusionOk="0" h="456710" w="307457">
                  <a:moveTo>
                    <a:pt x="0" y="139419"/>
                  </a:moveTo>
                  <a:cubicBezTo>
                    <a:pt x="0" y="255842"/>
                    <a:pt x="69132" y="389545"/>
                    <a:pt x="153729" y="438661"/>
                  </a:cubicBezTo>
                  <a:cubicBezTo>
                    <a:pt x="238325" y="487777"/>
                    <a:pt x="307457" y="433204"/>
                    <a:pt x="307457" y="316781"/>
                  </a:cubicBezTo>
                  <a:cubicBezTo>
                    <a:pt x="307457" y="200359"/>
                    <a:pt x="238325" y="66655"/>
                    <a:pt x="153729" y="17540"/>
                  </a:cubicBezTo>
                  <a:cubicBezTo>
                    <a:pt x="69132" y="-30666"/>
                    <a:pt x="0" y="23907"/>
                    <a:pt x="0" y="1394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1" name="Google Shape;591;p39"/>
            <p:cNvSpPr/>
            <p:nvPr/>
          </p:nvSpPr>
          <p:spPr>
            <a:xfrm>
              <a:off x="996602" y="2745203"/>
              <a:ext cx="59308" cy="46660"/>
            </a:xfrm>
            <a:custGeom>
              <a:rect b="b" l="l" r="r" t="t"/>
              <a:pathLst>
                <a:path extrusionOk="0" h="466598" w="593083">
                  <a:moveTo>
                    <a:pt x="593083" y="342900"/>
                  </a:moveTo>
                  <a:lnTo>
                    <a:pt x="0" y="0"/>
                  </a:lnTo>
                  <a:lnTo>
                    <a:pt x="0" y="123699"/>
                  </a:lnTo>
                  <a:lnTo>
                    <a:pt x="593083" y="466599"/>
                  </a:lnTo>
                  <a:lnTo>
                    <a:pt x="593083" y="34290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2" name="Google Shape;592;p39"/>
            <p:cNvSpPr/>
            <p:nvPr/>
          </p:nvSpPr>
          <p:spPr>
            <a:xfrm>
              <a:off x="879151" y="2702030"/>
              <a:ext cx="177197" cy="114694"/>
            </a:xfrm>
            <a:custGeom>
              <a:rect b="b" l="l" r="r" t="t"/>
              <a:pathLst>
                <a:path extrusionOk="0" h="1146941" w="1771972">
                  <a:moveTo>
                    <a:pt x="1771972" y="1023243"/>
                  </a:moveTo>
                  <a:lnTo>
                    <a:pt x="0" y="0"/>
                  </a:lnTo>
                  <a:lnTo>
                    <a:pt x="0" y="123698"/>
                  </a:lnTo>
                  <a:lnTo>
                    <a:pt x="1771063" y="1146941"/>
                  </a:lnTo>
                  <a:lnTo>
                    <a:pt x="1771972" y="102324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 name="Google Shape;593;p39"/>
            <p:cNvSpPr/>
            <p:nvPr/>
          </p:nvSpPr>
          <p:spPr>
            <a:xfrm>
              <a:off x="917697" y="2749013"/>
              <a:ext cx="138538" cy="92410"/>
            </a:xfrm>
            <a:custGeom>
              <a:rect b="b" l="l" r="r" t="t"/>
              <a:pathLst>
                <a:path extrusionOk="0" h="924101" w="1385376">
                  <a:moveTo>
                    <a:pt x="1385377" y="800403"/>
                  </a:moveTo>
                  <a:lnTo>
                    <a:pt x="0" y="0"/>
                  </a:lnTo>
                  <a:lnTo>
                    <a:pt x="0" y="123699"/>
                  </a:lnTo>
                  <a:lnTo>
                    <a:pt x="1385377" y="924102"/>
                  </a:lnTo>
                  <a:lnTo>
                    <a:pt x="1385377" y="80040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 name="Google Shape;594;p39"/>
            <p:cNvSpPr/>
            <p:nvPr/>
          </p:nvSpPr>
          <p:spPr>
            <a:xfrm>
              <a:off x="1029162" y="2421399"/>
              <a:ext cx="113159" cy="310247"/>
            </a:xfrm>
            <a:custGeom>
              <a:rect b="b" l="l" r="r" t="t"/>
              <a:pathLst>
                <a:path extrusionOk="0" h="3102471" w="1131587">
                  <a:moveTo>
                    <a:pt x="0" y="0"/>
                  </a:moveTo>
                  <a:lnTo>
                    <a:pt x="1130678" y="653056"/>
                  </a:lnTo>
                  <a:lnTo>
                    <a:pt x="1131588" y="3102472"/>
                  </a:lnTo>
                  <a:lnTo>
                    <a:pt x="0" y="2449416"/>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39"/>
            <p:cNvSpPr/>
            <p:nvPr/>
          </p:nvSpPr>
          <p:spPr>
            <a:xfrm>
              <a:off x="993881" y="2488428"/>
              <a:ext cx="88962" cy="80768"/>
            </a:xfrm>
            <a:custGeom>
              <a:rect b="b" l="l" r="r" t="t"/>
              <a:pathLst>
                <a:path extrusionOk="0" h="807679" w="889624">
                  <a:moveTo>
                    <a:pt x="0" y="0"/>
                  </a:moveTo>
                  <a:lnTo>
                    <a:pt x="889625" y="513895"/>
                  </a:lnTo>
                  <a:lnTo>
                    <a:pt x="889625" y="807680"/>
                  </a:lnTo>
                  <a:lnTo>
                    <a:pt x="0" y="293784"/>
                  </a:lnTo>
                  <a:lnTo>
                    <a:pt x="0" y="0"/>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 name="Google Shape;596;p39"/>
            <p:cNvSpPr/>
            <p:nvPr/>
          </p:nvSpPr>
          <p:spPr>
            <a:xfrm>
              <a:off x="1029162" y="2629378"/>
              <a:ext cx="113068" cy="101597"/>
            </a:xfrm>
            <a:custGeom>
              <a:rect b="b" l="l" r="r" t="t"/>
              <a:pathLst>
                <a:path extrusionOk="0" h="1015966" w="1130678">
                  <a:moveTo>
                    <a:pt x="0" y="0"/>
                  </a:moveTo>
                  <a:lnTo>
                    <a:pt x="1130678" y="653056"/>
                  </a:lnTo>
                  <a:lnTo>
                    <a:pt x="1130678" y="1015966"/>
                  </a:lnTo>
                  <a:lnTo>
                    <a:pt x="0" y="362910"/>
                  </a:lnTo>
                  <a:lnTo>
                    <a:pt x="0" y="0"/>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7" name="Google Shape;597;p39"/>
            <p:cNvSpPr/>
            <p:nvPr/>
          </p:nvSpPr>
          <p:spPr>
            <a:xfrm>
              <a:off x="1043038" y="2465752"/>
              <a:ext cx="46391" cy="39111"/>
            </a:xfrm>
            <a:custGeom>
              <a:rect b="b" l="l" r="r" t="t"/>
              <a:pathLst>
                <a:path extrusionOk="0" h="391106" w="463914">
                  <a:moveTo>
                    <a:pt x="0" y="0"/>
                  </a:moveTo>
                  <a:lnTo>
                    <a:pt x="463915" y="267407"/>
                  </a:lnTo>
                  <a:lnTo>
                    <a:pt x="463915" y="391106"/>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39"/>
            <p:cNvSpPr/>
            <p:nvPr/>
          </p:nvSpPr>
          <p:spPr>
            <a:xfrm>
              <a:off x="1043129" y="2490514"/>
              <a:ext cx="82049" cy="59757"/>
            </a:xfrm>
            <a:custGeom>
              <a:rect b="b" l="l" r="r" t="t"/>
              <a:pathLst>
                <a:path extrusionOk="0" h="597573" w="820492">
                  <a:moveTo>
                    <a:pt x="0" y="0"/>
                  </a:moveTo>
                  <a:lnTo>
                    <a:pt x="820492" y="473875"/>
                  </a:lnTo>
                  <a:lnTo>
                    <a:pt x="820492" y="597574"/>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9" name="Google Shape;599;p39"/>
            <p:cNvSpPr/>
            <p:nvPr/>
          </p:nvSpPr>
          <p:spPr>
            <a:xfrm>
              <a:off x="1043129" y="2597904"/>
              <a:ext cx="48120" cy="40202"/>
            </a:xfrm>
            <a:custGeom>
              <a:rect b="b" l="l" r="r" t="t"/>
              <a:pathLst>
                <a:path extrusionOk="0" h="402020" w="481197">
                  <a:moveTo>
                    <a:pt x="481198" y="278322"/>
                  </a:moveTo>
                  <a:lnTo>
                    <a:pt x="481198" y="402021"/>
                  </a:lnTo>
                  <a:lnTo>
                    <a:pt x="0" y="123699"/>
                  </a:lnTo>
                  <a:lnTo>
                    <a:pt x="0" y="0"/>
                  </a:lnTo>
                  <a:lnTo>
                    <a:pt x="481198" y="278322"/>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0" name="Google Shape;600;p39"/>
            <p:cNvSpPr/>
            <p:nvPr/>
          </p:nvSpPr>
          <p:spPr>
            <a:xfrm>
              <a:off x="1154594" y="2795180"/>
              <a:ext cx="113159" cy="310247"/>
            </a:xfrm>
            <a:custGeom>
              <a:rect b="b" l="l" r="r" t="t"/>
              <a:pathLst>
                <a:path extrusionOk="0" h="3102471" w="1131588">
                  <a:moveTo>
                    <a:pt x="1130679" y="653056"/>
                  </a:moveTo>
                  <a:lnTo>
                    <a:pt x="0" y="0"/>
                  </a:lnTo>
                  <a:lnTo>
                    <a:pt x="910" y="2449416"/>
                  </a:lnTo>
                  <a:lnTo>
                    <a:pt x="1131588" y="3102472"/>
                  </a:lnTo>
                  <a:lnTo>
                    <a:pt x="1130679" y="653056"/>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1" name="Google Shape;601;p39"/>
            <p:cNvSpPr/>
            <p:nvPr/>
          </p:nvSpPr>
          <p:spPr>
            <a:xfrm>
              <a:off x="1213909" y="2916811"/>
              <a:ext cx="88962" cy="80768"/>
            </a:xfrm>
            <a:custGeom>
              <a:rect b="b" l="l" r="r" t="t"/>
              <a:pathLst>
                <a:path extrusionOk="0" h="807679" w="889624">
                  <a:moveTo>
                    <a:pt x="889625" y="513895"/>
                  </a:moveTo>
                  <a:lnTo>
                    <a:pt x="0" y="0"/>
                  </a:lnTo>
                  <a:lnTo>
                    <a:pt x="0" y="293784"/>
                  </a:lnTo>
                  <a:lnTo>
                    <a:pt x="889625" y="807679"/>
                  </a:lnTo>
                  <a:lnTo>
                    <a:pt x="889625" y="51389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2" name="Google Shape;602;p39"/>
            <p:cNvSpPr/>
            <p:nvPr/>
          </p:nvSpPr>
          <p:spPr>
            <a:xfrm>
              <a:off x="1154685" y="3003159"/>
              <a:ext cx="113068" cy="101597"/>
            </a:xfrm>
            <a:custGeom>
              <a:rect b="b" l="l" r="r" t="t"/>
              <a:pathLst>
                <a:path extrusionOk="0" h="1015966" w="1130678">
                  <a:moveTo>
                    <a:pt x="1130679" y="653056"/>
                  </a:moveTo>
                  <a:lnTo>
                    <a:pt x="0" y="0"/>
                  </a:lnTo>
                  <a:lnTo>
                    <a:pt x="0" y="362910"/>
                  </a:lnTo>
                  <a:lnTo>
                    <a:pt x="1130679" y="1015966"/>
                  </a:lnTo>
                  <a:lnTo>
                    <a:pt x="1130679" y="653056"/>
                  </a:ln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3" name="Google Shape;603;p39"/>
            <p:cNvSpPr/>
            <p:nvPr/>
          </p:nvSpPr>
          <p:spPr>
            <a:xfrm>
              <a:off x="1171645" y="2841347"/>
              <a:ext cx="46391" cy="39111"/>
            </a:xfrm>
            <a:custGeom>
              <a:rect b="b" l="l" r="r" t="t"/>
              <a:pathLst>
                <a:path extrusionOk="0" h="391106" w="463914">
                  <a:moveTo>
                    <a:pt x="0" y="0"/>
                  </a:moveTo>
                  <a:lnTo>
                    <a:pt x="463915" y="267408"/>
                  </a:lnTo>
                  <a:lnTo>
                    <a:pt x="463915" y="391106"/>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4" name="Google Shape;604;p39"/>
            <p:cNvSpPr/>
            <p:nvPr/>
          </p:nvSpPr>
          <p:spPr>
            <a:xfrm>
              <a:off x="1171645" y="2866109"/>
              <a:ext cx="82049" cy="59757"/>
            </a:xfrm>
            <a:custGeom>
              <a:rect b="b" l="l" r="r" t="t"/>
              <a:pathLst>
                <a:path extrusionOk="0" h="597573" w="820492">
                  <a:moveTo>
                    <a:pt x="0" y="0"/>
                  </a:moveTo>
                  <a:lnTo>
                    <a:pt x="820492" y="473875"/>
                  </a:lnTo>
                  <a:lnTo>
                    <a:pt x="820492" y="597574"/>
                  </a:lnTo>
                  <a:lnTo>
                    <a:pt x="0" y="12369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5" name="Google Shape;605;p39"/>
            <p:cNvSpPr/>
            <p:nvPr/>
          </p:nvSpPr>
          <p:spPr>
            <a:xfrm>
              <a:off x="1205474" y="2993091"/>
              <a:ext cx="48120" cy="40202"/>
            </a:xfrm>
            <a:custGeom>
              <a:rect b="b" l="l" r="r" t="t"/>
              <a:pathLst>
                <a:path extrusionOk="0" h="402020" w="481197">
                  <a:moveTo>
                    <a:pt x="0" y="0"/>
                  </a:moveTo>
                  <a:lnTo>
                    <a:pt x="0" y="123699"/>
                  </a:lnTo>
                  <a:lnTo>
                    <a:pt x="481198" y="402021"/>
                  </a:lnTo>
                  <a:lnTo>
                    <a:pt x="481198" y="27832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6" name="Google Shape;606;p39"/>
            <p:cNvSpPr/>
            <p:nvPr/>
          </p:nvSpPr>
          <p:spPr>
            <a:xfrm>
              <a:off x="1459513" y="2703561"/>
              <a:ext cx="76046" cy="103649"/>
            </a:xfrm>
            <a:custGeom>
              <a:rect b="b" l="l" r="r" t="t"/>
              <a:pathLst>
                <a:path extrusionOk="0" h="1036493" w="760456">
                  <a:moveTo>
                    <a:pt x="380228" y="13751"/>
                  </a:moveTo>
                  <a:cubicBezTo>
                    <a:pt x="434806" y="44675"/>
                    <a:pt x="478469" y="121078"/>
                    <a:pt x="478469" y="183836"/>
                  </a:cubicBezTo>
                  <a:lnTo>
                    <a:pt x="478469" y="461249"/>
                  </a:lnTo>
                  <a:lnTo>
                    <a:pt x="662215" y="566757"/>
                  </a:lnTo>
                  <a:cubicBezTo>
                    <a:pt x="716794" y="597681"/>
                    <a:pt x="760456" y="674083"/>
                    <a:pt x="760456" y="736842"/>
                  </a:cubicBezTo>
                  <a:cubicBezTo>
                    <a:pt x="760456" y="799601"/>
                    <a:pt x="716794" y="825069"/>
                    <a:pt x="662215" y="794144"/>
                  </a:cubicBezTo>
                  <a:lnTo>
                    <a:pt x="478469" y="688636"/>
                  </a:lnTo>
                  <a:lnTo>
                    <a:pt x="478469" y="966049"/>
                  </a:lnTo>
                  <a:cubicBezTo>
                    <a:pt x="478469" y="1028807"/>
                    <a:pt x="434806" y="1054275"/>
                    <a:pt x="380228" y="1023350"/>
                  </a:cubicBezTo>
                  <a:cubicBezTo>
                    <a:pt x="325650" y="992426"/>
                    <a:pt x="281987" y="916023"/>
                    <a:pt x="281987" y="853265"/>
                  </a:cubicBezTo>
                  <a:lnTo>
                    <a:pt x="281987" y="575852"/>
                  </a:lnTo>
                  <a:lnTo>
                    <a:pt x="98241" y="469435"/>
                  </a:lnTo>
                  <a:cubicBezTo>
                    <a:pt x="43662" y="438510"/>
                    <a:pt x="0" y="362108"/>
                    <a:pt x="0" y="298440"/>
                  </a:cubicBezTo>
                  <a:cubicBezTo>
                    <a:pt x="0" y="235681"/>
                    <a:pt x="43662" y="210213"/>
                    <a:pt x="98241" y="241138"/>
                  </a:cubicBezTo>
                  <a:lnTo>
                    <a:pt x="281987" y="346646"/>
                  </a:lnTo>
                  <a:lnTo>
                    <a:pt x="281987" y="69233"/>
                  </a:lnTo>
                  <a:cubicBezTo>
                    <a:pt x="281987" y="7384"/>
                    <a:pt x="325650" y="-18084"/>
                    <a:pt x="380228" y="13751"/>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9" name="Google Shape;139;p13"/>
          <p:cNvSpPr txBox="1"/>
          <p:nvPr>
            <p:ph idx="4294967295" type="ctrTitle"/>
          </p:nvPr>
        </p:nvSpPr>
        <p:spPr>
          <a:xfrm>
            <a:off x="972675" y="1803250"/>
            <a:ext cx="4650900" cy="1515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t>PROBLEM DEFINITION </a:t>
            </a:r>
            <a:endParaRPr sz="4800"/>
          </a:p>
        </p:txBody>
      </p:sp>
      <p:sp>
        <p:nvSpPr>
          <p:cNvPr id="140" name="Google Shape;140;p13"/>
          <p:cNvSpPr txBox="1"/>
          <p:nvPr>
            <p:ph idx="4294967295" type="subTitle"/>
          </p:nvPr>
        </p:nvSpPr>
        <p:spPr>
          <a:xfrm>
            <a:off x="972675" y="3158800"/>
            <a:ext cx="3391800" cy="1426800"/>
          </a:xfrm>
          <a:prstGeom prst="rect">
            <a:avLst/>
          </a:prstGeom>
        </p:spPr>
        <p:txBody>
          <a:bodyPr anchorCtr="0" anchor="ctr" bIns="0" lIns="0" spcFirstLastPara="1" rIns="0" wrap="square" tIns="0">
            <a:noAutofit/>
          </a:bodyPr>
          <a:lstStyle/>
          <a:p>
            <a:pPr indent="0" lvl="0" marL="0" rtl="0" algn="l">
              <a:spcBef>
                <a:spcPts val="0"/>
              </a:spcBef>
              <a:spcAft>
                <a:spcPts val="800"/>
              </a:spcAft>
              <a:buNone/>
            </a:pPr>
            <a:r>
              <a:rPr lang="en" sz="2000"/>
              <a:t>How do we use features in datasets to predict revenue?</a:t>
            </a:r>
            <a:endParaRPr sz="2000"/>
          </a:p>
        </p:txBody>
      </p:sp>
      <p:grpSp>
        <p:nvGrpSpPr>
          <p:cNvPr id="141" name="Google Shape;141;p13"/>
          <p:cNvGrpSpPr/>
          <p:nvPr/>
        </p:nvGrpSpPr>
        <p:grpSpPr>
          <a:xfrm>
            <a:off x="4983267" y="787785"/>
            <a:ext cx="3767341" cy="3547761"/>
            <a:chOff x="5666057" y="1129221"/>
            <a:chExt cx="3063626" cy="2885062"/>
          </a:xfrm>
        </p:grpSpPr>
        <p:sp>
          <p:nvSpPr>
            <p:cNvPr id="142" name="Google Shape;142;p13"/>
            <p:cNvSpPr/>
            <p:nvPr/>
          </p:nvSpPr>
          <p:spPr>
            <a:xfrm>
              <a:off x="6277435" y="1466157"/>
              <a:ext cx="753978" cy="813530"/>
            </a:xfrm>
            <a:custGeom>
              <a:rect b="b" l="l" r="r" t="t"/>
              <a:pathLst>
                <a:path extrusionOk="0" h="1925515" w="1784563">
                  <a:moveTo>
                    <a:pt x="1784564" y="1004796"/>
                  </a:moveTo>
                  <a:lnTo>
                    <a:pt x="8243" y="0"/>
                  </a:lnTo>
                  <a:lnTo>
                    <a:pt x="0" y="920719"/>
                  </a:lnTo>
                  <a:lnTo>
                    <a:pt x="1776321" y="1925515"/>
                  </a:lnTo>
                  <a:lnTo>
                    <a:pt x="1784564" y="100479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3" name="Google Shape;143;p13"/>
            <p:cNvSpPr/>
            <p:nvPr/>
          </p:nvSpPr>
          <p:spPr>
            <a:xfrm>
              <a:off x="6470830" y="1667556"/>
              <a:ext cx="226019" cy="174477"/>
            </a:xfrm>
            <a:custGeom>
              <a:rect b="b" l="l" r="r" t="t"/>
              <a:pathLst>
                <a:path extrusionOk="0" h="412963" w="534957">
                  <a:moveTo>
                    <a:pt x="824" y="0"/>
                  </a:moveTo>
                  <a:lnTo>
                    <a:pt x="534957" y="302510"/>
                  </a:lnTo>
                  <a:lnTo>
                    <a:pt x="534133" y="412964"/>
                  </a:lnTo>
                  <a:lnTo>
                    <a:pt x="0" y="110453"/>
                  </a:lnTo>
                  <a:lnTo>
                    <a:pt x="824"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4" name="Google Shape;144;p13"/>
            <p:cNvSpPr/>
            <p:nvPr/>
          </p:nvSpPr>
          <p:spPr>
            <a:xfrm>
              <a:off x="6470137" y="1760803"/>
              <a:ext cx="480944" cy="319352"/>
            </a:xfrm>
            <a:custGeom>
              <a:rect b="b" l="l" r="r" t="t"/>
              <a:pathLst>
                <a:path extrusionOk="0" h="755863" w="1138329">
                  <a:moveTo>
                    <a:pt x="824" y="0"/>
                  </a:moveTo>
                  <a:lnTo>
                    <a:pt x="1138329" y="643762"/>
                  </a:lnTo>
                  <a:lnTo>
                    <a:pt x="1137505" y="755864"/>
                  </a:lnTo>
                  <a:lnTo>
                    <a:pt x="0" y="112102"/>
                  </a:lnTo>
                  <a:lnTo>
                    <a:pt x="824"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 name="Google Shape;145;p13"/>
            <p:cNvSpPr/>
            <p:nvPr/>
          </p:nvSpPr>
          <p:spPr>
            <a:xfrm>
              <a:off x="6346401" y="1595026"/>
              <a:ext cx="85332" cy="12588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 name="Google Shape;146;p13"/>
            <p:cNvSpPr/>
            <p:nvPr/>
          </p:nvSpPr>
          <p:spPr>
            <a:xfrm>
              <a:off x="7976053" y="3200753"/>
              <a:ext cx="753630" cy="813530"/>
            </a:xfrm>
            <a:custGeom>
              <a:rect b="b" l="l" r="r" t="t"/>
              <a:pathLst>
                <a:path extrusionOk="0" h="1925515" w="1783739">
                  <a:moveTo>
                    <a:pt x="1783740" y="1004796"/>
                  </a:moveTo>
                  <a:lnTo>
                    <a:pt x="8243" y="0"/>
                  </a:lnTo>
                  <a:lnTo>
                    <a:pt x="0" y="920719"/>
                  </a:lnTo>
                  <a:lnTo>
                    <a:pt x="1776321" y="1925515"/>
                  </a:lnTo>
                  <a:lnTo>
                    <a:pt x="1783740" y="1004796"/>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 name="Google Shape;147;p13"/>
            <p:cNvSpPr/>
            <p:nvPr/>
          </p:nvSpPr>
          <p:spPr>
            <a:xfrm>
              <a:off x="8169449" y="3402152"/>
              <a:ext cx="226019" cy="174477"/>
            </a:xfrm>
            <a:custGeom>
              <a:rect b="b" l="l" r="r" t="t"/>
              <a:pathLst>
                <a:path extrusionOk="0" h="412963" w="534957">
                  <a:moveTo>
                    <a:pt x="825" y="0"/>
                  </a:moveTo>
                  <a:lnTo>
                    <a:pt x="534957" y="302510"/>
                  </a:lnTo>
                  <a:lnTo>
                    <a:pt x="534133" y="412964"/>
                  </a:lnTo>
                  <a:lnTo>
                    <a:pt x="0" y="110454"/>
                  </a:lnTo>
                  <a:lnTo>
                    <a:pt x="825"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 name="Google Shape;148;p13"/>
            <p:cNvSpPr/>
            <p:nvPr/>
          </p:nvSpPr>
          <p:spPr>
            <a:xfrm>
              <a:off x="8168755" y="3495399"/>
              <a:ext cx="480944" cy="319352"/>
            </a:xfrm>
            <a:custGeom>
              <a:rect b="b" l="l" r="r" t="t"/>
              <a:pathLst>
                <a:path extrusionOk="0" h="755863" w="1138329">
                  <a:moveTo>
                    <a:pt x="825" y="0"/>
                  </a:moveTo>
                  <a:lnTo>
                    <a:pt x="1138329" y="643762"/>
                  </a:lnTo>
                  <a:lnTo>
                    <a:pt x="1137505" y="755863"/>
                  </a:lnTo>
                  <a:lnTo>
                    <a:pt x="0" y="112102"/>
                  </a:lnTo>
                  <a:lnTo>
                    <a:pt x="825"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Google Shape;149;p13"/>
            <p:cNvSpPr/>
            <p:nvPr/>
          </p:nvSpPr>
          <p:spPr>
            <a:xfrm>
              <a:off x="8045020" y="3329622"/>
              <a:ext cx="85332" cy="12588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 name="Google Shape;150;p13"/>
            <p:cNvSpPr/>
            <p:nvPr/>
          </p:nvSpPr>
          <p:spPr>
            <a:xfrm>
              <a:off x="7260006" y="1129221"/>
              <a:ext cx="1190345" cy="1989945"/>
            </a:xfrm>
            <a:custGeom>
              <a:rect b="b" l="l" r="r" t="t"/>
              <a:pathLst>
                <a:path extrusionOk="0" h="4709929" w="2817385">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1" name="Google Shape;151;p13"/>
            <p:cNvSpPr/>
            <p:nvPr/>
          </p:nvSpPr>
          <p:spPr>
            <a:xfrm>
              <a:off x="7088100" y="1243613"/>
              <a:ext cx="1190345" cy="1989945"/>
            </a:xfrm>
            <a:custGeom>
              <a:rect b="b" l="l" r="r" t="t"/>
              <a:pathLst>
                <a:path extrusionOk="0" h="4709929" w="2817384">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2" name="Google Shape;152;p13"/>
            <p:cNvSpPr/>
            <p:nvPr/>
          </p:nvSpPr>
          <p:spPr>
            <a:xfrm>
              <a:off x="7666552" y="1258866"/>
              <a:ext cx="609451" cy="1974273"/>
            </a:xfrm>
            <a:custGeom>
              <a:rect b="b" l="l" r="r" t="t"/>
              <a:pathLst>
                <a:path extrusionOk="0" h="4672836" w="1442487">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3" name="Google Shape;153;p13"/>
            <p:cNvSpPr/>
            <p:nvPr/>
          </p:nvSpPr>
          <p:spPr>
            <a:xfrm>
              <a:off x="6932829" y="2301564"/>
              <a:ext cx="699301" cy="1668851"/>
            </a:xfrm>
            <a:custGeom>
              <a:rect b="b" l="l" r="r" t="t"/>
              <a:pathLst>
                <a:path extrusionOk="0" h="3949944" w="1655151">
                  <a:moveTo>
                    <a:pt x="0" y="0"/>
                  </a:moveTo>
                  <a:lnTo>
                    <a:pt x="1654328" y="910828"/>
                  </a:lnTo>
                  <a:lnTo>
                    <a:pt x="1655152" y="3949944"/>
                  </a:lnTo>
                  <a:lnTo>
                    <a:pt x="824" y="3039940"/>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4" name="Google Shape;154;p13"/>
            <p:cNvSpPr/>
            <p:nvPr/>
          </p:nvSpPr>
          <p:spPr>
            <a:xfrm>
              <a:off x="7022942" y="3048577"/>
              <a:ext cx="528307" cy="750495"/>
            </a:xfrm>
            <a:custGeom>
              <a:rect b="b" l="l" r="r" t="t"/>
              <a:pathLst>
                <a:path extrusionOk="0" h="1776320" w="1250431">
                  <a:moveTo>
                    <a:pt x="0" y="0"/>
                  </a:moveTo>
                  <a:lnTo>
                    <a:pt x="1247134" y="686624"/>
                  </a:lnTo>
                  <a:lnTo>
                    <a:pt x="1250431" y="1776321"/>
                  </a:lnTo>
                  <a:lnTo>
                    <a:pt x="3297" y="1089697"/>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13"/>
            <p:cNvSpPr/>
            <p:nvPr/>
          </p:nvSpPr>
          <p:spPr>
            <a:xfrm>
              <a:off x="7032299" y="2743533"/>
              <a:ext cx="243780" cy="181442"/>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13"/>
            <p:cNvSpPr/>
            <p:nvPr/>
          </p:nvSpPr>
          <p:spPr>
            <a:xfrm>
              <a:off x="7033339" y="2837126"/>
              <a:ext cx="243780" cy="181442"/>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13"/>
            <p:cNvSpPr/>
            <p:nvPr/>
          </p:nvSpPr>
          <p:spPr>
            <a:xfrm>
              <a:off x="7032993" y="2927253"/>
              <a:ext cx="462486" cy="301939"/>
            </a:xfrm>
            <a:custGeom>
              <a:rect b="b" l="l" r="r" t="t"/>
              <a:pathLst>
                <a:path extrusionOk="0" h="714649" w="1094642">
                  <a:moveTo>
                    <a:pt x="0" y="0"/>
                  </a:moveTo>
                  <a:lnTo>
                    <a:pt x="1094643" y="602548"/>
                  </a:lnTo>
                  <a:lnTo>
                    <a:pt x="1094643" y="714650"/>
                  </a:lnTo>
                  <a:lnTo>
                    <a:pt x="0" y="11210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13"/>
            <p:cNvSpPr/>
            <p:nvPr/>
          </p:nvSpPr>
          <p:spPr>
            <a:xfrm>
              <a:off x="6932829" y="2301564"/>
              <a:ext cx="699650" cy="606665"/>
            </a:xfrm>
            <a:custGeom>
              <a:rect b="b" l="l" r="r" t="t"/>
              <a:pathLst>
                <a:path extrusionOk="0" h="1435893" w="1655976">
                  <a:moveTo>
                    <a:pt x="0" y="0"/>
                  </a:moveTo>
                  <a:lnTo>
                    <a:pt x="1654328" y="910828"/>
                  </a:lnTo>
                  <a:lnTo>
                    <a:pt x="1655976" y="1435894"/>
                  </a:lnTo>
                  <a:lnTo>
                    <a:pt x="824" y="52589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13"/>
            <p:cNvSpPr/>
            <p:nvPr/>
          </p:nvSpPr>
          <p:spPr>
            <a:xfrm>
              <a:off x="7018436" y="2419516"/>
              <a:ext cx="88806" cy="131106"/>
            </a:xfrm>
            <a:custGeom>
              <a:rect b="b" l="l" r="r" t="t"/>
              <a:pathLst>
                <a:path extrusionOk="0" h="310309" w="210191">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3"/>
            <p:cNvSpPr/>
            <p:nvPr/>
          </p:nvSpPr>
          <p:spPr>
            <a:xfrm>
              <a:off x="7345267" y="2854458"/>
              <a:ext cx="474675" cy="451690"/>
            </a:xfrm>
            <a:custGeom>
              <a:rect b="b" l="l" r="r" t="t"/>
              <a:pathLst>
                <a:path extrusionOk="0" h="1069089" w="1123491">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3"/>
            <p:cNvSpPr/>
            <p:nvPr/>
          </p:nvSpPr>
          <p:spPr>
            <a:xfrm>
              <a:off x="5775924" y="1647104"/>
              <a:ext cx="1036763" cy="1220992"/>
            </a:xfrm>
            <a:custGeom>
              <a:rect b="b" l="l" r="r" t="t"/>
              <a:pathLst>
                <a:path extrusionOk="0" h="2889921" w="2453878">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3"/>
            <p:cNvSpPr/>
            <p:nvPr/>
          </p:nvSpPr>
          <p:spPr>
            <a:xfrm>
              <a:off x="5666057" y="1710540"/>
              <a:ext cx="391093" cy="372288"/>
            </a:xfrm>
            <a:custGeom>
              <a:rect b="b" l="l" r="r" t="t"/>
              <a:pathLst>
                <a:path extrusionOk="0" h="881154" w="925665">
                  <a:moveTo>
                    <a:pt x="0" y="347021"/>
                  </a:moveTo>
                  <a:lnTo>
                    <a:pt x="0" y="0"/>
                  </a:lnTo>
                  <a:lnTo>
                    <a:pt x="925665" y="534133"/>
                  </a:lnTo>
                  <a:lnTo>
                    <a:pt x="925665" y="881154"/>
                  </a:lnTo>
                  <a:lnTo>
                    <a:pt x="0" y="3470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3"/>
            <p:cNvSpPr/>
            <p:nvPr/>
          </p:nvSpPr>
          <p:spPr>
            <a:xfrm>
              <a:off x="6316252" y="2089766"/>
              <a:ext cx="227064" cy="178308"/>
            </a:xfrm>
            <a:custGeom>
              <a:rect b="b" l="l" r="r" t="t"/>
              <a:pathLst>
                <a:path extrusionOk="0" h="422030" w="537429">
                  <a:moveTo>
                    <a:pt x="537430" y="309929"/>
                  </a:moveTo>
                  <a:lnTo>
                    <a:pt x="0" y="0"/>
                  </a:lnTo>
                  <a:lnTo>
                    <a:pt x="0" y="112102"/>
                  </a:lnTo>
                  <a:lnTo>
                    <a:pt x="537430" y="422031"/>
                  </a:lnTo>
                  <a:lnTo>
                    <a:pt x="537430" y="309929"/>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13"/>
            <p:cNvSpPr/>
            <p:nvPr/>
          </p:nvSpPr>
          <p:spPr>
            <a:xfrm>
              <a:off x="6106568" y="2063421"/>
              <a:ext cx="437760" cy="299850"/>
            </a:xfrm>
            <a:custGeom>
              <a:rect b="b" l="l" r="r" t="t"/>
              <a:pathLst>
                <a:path extrusionOk="0" h="709704" w="1036118">
                  <a:moveTo>
                    <a:pt x="1036119" y="597602"/>
                  </a:moveTo>
                  <a:lnTo>
                    <a:pt x="0" y="0"/>
                  </a:lnTo>
                  <a:lnTo>
                    <a:pt x="0" y="112102"/>
                  </a:lnTo>
                  <a:lnTo>
                    <a:pt x="1036119" y="709704"/>
                  </a:lnTo>
                  <a:lnTo>
                    <a:pt x="1036119" y="597602"/>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13"/>
            <p:cNvSpPr/>
            <p:nvPr/>
          </p:nvSpPr>
          <p:spPr>
            <a:xfrm>
              <a:off x="6014376" y="2104325"/>
              <a:ext cx="530396" cy="353482"/>
            </a:xfrm>
            <a:custGeom>
              <a:rect b="b" l="l" r="r" t="t"/>
              <a:pathLst>
                <a:path extrusionOk="0" h="836643" w="1255376">
                  <a:moveTo>
                    <a:pt x="1255377" y="724541"/>
                  </a:moveTo>
                  <a:lnTo>
                    <a:pt x="0" y="0"/>
                  </a:lnTo>
                  <a:lnTo>
                    <a:pt x="0" y="112102"/>
                  </a:lnTo>
                  <a:lnTo>
                    <a:pt x="1255377" y="836643"/>
                  </a:lnTo>
                  <a:lnTo>
                    <a:pt x="1255377" y="724541"/>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p13"/>
            <p:cNvSpPr/>
            <p:nvPr/>
          </p:nvSpPr>
          <p:spPr>
            <a:xfrm>
              <a:off x="6597680" y="2248236"/>
              <a:ext cx="117711" cy="175065"/>
            </a:xfrm>
            <a:custGeom>
              <a:rect b="b" l="l" r="r" t="t"/>
              <a:pathLst>
                <a:path extrusionOk="0" h="414354" w="278606">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7" name="Google Shape;167;p13"/>
            <p:cNvSpPr/>
            <p:nvPr/>
          </p:nvSpPr>
          <p:spPr>
            <a:xfrm>
              <a:off x="6330462" y="2791205"/>
              <a:ext cx="291143" cy="396639"/>
            </a:xfrm>
            <a:custGeom>
              <a:rect b="b" l="l" r="r" t="t"/>
              <a:pathLst>
                <a:path extrusionOk="0" h="938791" w="689097">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ph type="ctrTitle"/>
          </p:nvPr>
        </p:nvSpPr>
        <p:spPr>
          <a:xfrm>
            <a:off x="855300" y="1534047"/>
            <a:ext cx="5110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OUTCOME</a:t>
            </a:r>
            <a:endParaRPr/>
          </a:p>
        </p:txBody>
      </p:sp>
      <p:sp>
        <p:nvSpPr>
          <p:cNvPr id="612" name="Google Shape;612;p40"/>
          <p:cNvSpPr txBox="1"/>
          <p:nvPr>
            <p:ph idx="1" type="subTitle"/>
          </p:nvPr>
        </p:nvSpPr>
        <p:spPr>
          <a:xfrm>
            <a:off x="855300" y="2714552"/>
            <a:ext cx="5110800" cy="428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grpSp>
        <p:nvGrpSpPr>
          <p:cNvPr id="613" name="Google Shape;613;p40"/>
          <p:cNvGrpSpPr/>
          <p:nvPr/>
        </p:nvGrpSpPr>
        <p:grpSpPr>
          <a:xfrm>
            <a:off x="5582002" y="445202"/>
            <a:ext cx="2987022" cy="4523548"/>
            <a:chOff x="1012950" y="3289810"/>
            <a:chExt cx="452332" cy="685012"/>
          </a:xfrm>
        </p:grpSpPr>
        <p:sp>
          <p:nvSpPr>
            <p:cNvPr id="614" name="Google Shape;614;p40"/>
            <p:cNvSpPr/>
            <p:nvPr/>
          </p:nvSpPr>
          <p:spPr>
            <a:xfrm>
              <a:off x="1210074" y="3312647"/>
              <a:ext cx="60004" cy="257813"/>
            </a:xfrm>
            <a:custGeom>
              <a:rect b="b" l="l" r="r" t="t"/>
              <a:pathLst>
                <a:path extrusionOk="0" h="2578130" w="600042">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5" name="Google Shape;615;p40"/>
            <p:cNvSpPr/>
            <p:nvPr/>
          </p:nvSpPr>
          <p:spPr>
            <a:xfrm>
              <a:off x="1130391" y="3289810"/>
              <a:ext cx="60004" cy="257967"/>
            </a:xfrm>
            <a:custGeom>
              <a:rect b="b" l="l" r="r" t="t"/>
              <a:pathLst>
                <a:path extrusionOk="0" h="2579665" w="600042">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6" name="Google Shape;616;p40"/>
            <p:cNvSpPr/>
            <p:nvPr/>
          </p:nvSpPr>
          <p:spPr>
            <a:xfrm>
              <a:off x="1288586" y="3298188"/>
              <a:ext cx="137899" cy="410174"/>
            </a:xfrm>
            <a:custGeom>
              <a:rect b="b" l="l" r="r" t="t"/>
              <a:pathLst>
                <a:path extrusionOk="0" h="4101736" w="1378987">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7" name="Google Shape;617;p40"/>
            <p:cNvSpPr/>
            <p:nvPr/>
          </p:nvSpPr>
          <p:spPr>
            <a:xfrm>
              <a:off x="1262806" y="3341370"/>
              <a:ext cx="109692" cy="93661"/>
            </a:xfrm>
            <a:custGeom>
              <a:rect b="b" l="l" r="r" t="t"/>
              <a:pathLst>
                <a:path extrusionOk="0" h="936606" w="1096922">
                  <a:moveTo>
                    <a:pt x="0" y="0"/>
                  </a:moveTo>
                  <a:lnTo>
                    <a:pt x="1096922" y="632895"/>
                  </a:lnTo>
                  <a:lnTo>
                    <a:pt x="1096922" y="936607"/>
                  </a:lnTo>
                  <a:lnTo>
                    <a:pt x="0" y="303711"/>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8" name="Google Shape;618;p40"/>
            <p:cNvSpPr/>
            <p:nvPr/>
          </p:nvSpPr>
          <p:spPr>
            <a:xfrm>
              <a:off x="1306554" y="3481600"/>
              <a:ext cx="103946" cy="151921"/>
            </a:xfrm>
            <a:custGeom>
              <a:rect b="b" l="l" r="r" t="t"/>
              <a:pathLst>
                <a:path extrusionOk="0" h="1519210" w="1039464">
                  <a:moveTo>
                    <a:pt x="0" y="0"/>
                  </a:moveTo>
                  <a:lnTo>
                    <a:pt x="1039465" y="600238"/>
                  </a:lnTo>
                  <a:lnTo>
                    <a:pt x="1039465" y="1519210"/>
                  </a:lnTo>
                  <a:lnTo>
                    <a:pt x="0" y="91897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9" name="Google Shape;619;p40"/>
            <p:cNvSpPr/>
            <p:nvPr/>
          </p:nvSpPr>
          <p:spPr>
            <a:xfrm>
              <a:off x="1305512" y="3411322"/>
              <a:ext cx="105513" cy="71323"/>
            </a:xfrm>
            <a:custGeom>
              <a:rect b="b" l="l" r="r" t="t"/>
              <a:pathLst>
                <a:path extrusionOk="0" h="713231" w="1055134">
                  <a:moveTo>
                    <a:pt x="0" y="0"/>
                  </a:moveTo>
                  <a:lnTo>
                    <a:pt x="1055135" y="609382"/>
                  </a:lnTo>
                  <a:lnTo>
                    <a:pt x="1055135" y="713232"/>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0" name="Google Shape;620;p40"/>
            <p:cNvSpPr/>
            <p:nvPr/>
          </p:nvSpPr>
          <p:spPr>
            <a:xfrm>
              <a:off x="1305512" y="3432165"/>
              <a:ext cx="91214" cy="63028"/>
            </a:xfrm>
            <a:custGeom>
              <a:rect b="b" l="l" r="r" t="t"/>
              <a:pathLst>
                <a:path extrusionOk="0" h="630282" w="912143">
                  <a:moveTo>
                    <a:pt x="0" y="0"/>
                  </a:moveTo>
                  <a:lnTo>
                    <a:pt x="912143" y="526433"/>
                  </a:lnTo>
                  <a:lnTo>
                    <a:pt x="912143" y="63028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1" name="Google Shape;621;p40"/>
            <p:cNvSpPr/>
            <p:nvPr/>
          </p:nvSpPr>
          <p:spPr>
            <a:xfrm>
              <a:off x="1305512" y="3452746"/>
              <a:ext cx="77437" cy="55060"/>
            </a:xfrm>
            <a:custGeom>
              <a:rect b="b" l="l" r="r" t="t"/>
              <a:pathLst>
                <a:path extrusionOk="0" h="550599" w="774374">
                  <a:moveTo>
                    <a:pt x="0" y="0"/>
                  </a:moveTo>
                  <a:lnTo>
                    <a:pt x="774375" y="446750"/>
                  </a:lnTo>
                  <a:lnTo>
                    <a:pt x="774375" y="550600"/>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2" name="Google Shape;622;p40"/>
            <p:cNvSpPr/>
            <p:nvPr/>
          </p:nvSpPr>
          <p:spPr>
            <a:xfrm>
              <a:off x="1288586" y="3298188"/>
              <a:ext cx="137899" cy="123901"/>
            </a:xfrm>
            <a:custGeom>
              <a:rect b="b" l="l" r="r" t="t"/>
              <a:pathLst>
                <a:path extrusionOk="0" h="1239012" w="1378987">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 name="Google Shape;623;p40"/>
            <p:cNvSpPr/>
            <p:nvPr/>
          </p:nvSpPr>
          <p:spPr>
            <a:xfrm>
              <a:off x="1305512" y="3322238"/>
              <a:ext cx="17499" cy="26289"/>
            </a:xfrm>
            <a:custGeom>
              <a:rect b="b" l="l" r="r" t="t"/>
              <a:pathLst>
                <a:path extrusionOk="0" h="262890" w="174985">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4" name="Google Shape;624;p40"/>
            <p:cNvSpPr/>
            <p:nvPr/>
          </p:nvSpPr>
          <p:spPr>
            <a:xfrm>
              <a:off x="1040943" y="3399143"/>
              <a:ext cx="424339" cy="575680"/>
            </a:xfrm>
            <a:custGeom>
              <a:rect b="b" l="l" r="r" t="t"/>
              <a:pathLst>
                <a:path extrusionOk="0" h="5756801" w="4243391">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5" name="Google Shape;625;p40"/>
            <p:cNvSpPr/>
            <p:nvPr/>
          </p:nvSpPr>
          <p:spPr>
            <a:xfrm>
              <a:off x="1012950" y="3480428"/>
              <a:ext cx="109627" cy="93661"/>
            </a:xfrm>
            <a:custGeom>
              <a:rect b="b" l="l" r="r" t="t"/>
              <a:pathLst>
                <a:path extrusionOk="0" h="936606" w="1096269">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6" name="Google Shape;626;p40"/>
            <p:cNvSpPr/>
            <p:nvPr/>
          </p:nvSpPr>
          <p:spPr>
            <a:xfrm>
              <a:off x="1069522" y="3563667"/>
              <a:ext cx="243412" cy="150941"/>
            </a:xfrm>
            <a:custGeom>
              <a:rect b="b" l="l" r="r" t="t"/>
              <a:pathLst>
                <a:path extrusionOk="0" h="1509412" w="2434122">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7" name="Google Shape;627;p40"/>
            <p:cNvSpPr/>
            <p:nvPr/>
          </p:nvSpPr>
          <p:spPr>
            <a:xfrm>
              <a:off x="1069522" y="3584509"/>
              <a:ext cx="209982" cy="131608"/>
            </a:xfrm>
            <a:custGeom>
              <a:rect b="b" l="l" r="r" t="t"/>
              <a:pathLst>
                <a:path extrusionOk="0" h="1316082" w="2099822">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8" name="Google Shape;628;p40"/>
            <p:cNvSpPr/>
            <p:nvPr/>
          </p:nvSpPr>
          <p:spPr>
            <a:xfrm>
              <a:off x="1069522" y="3605156"/>
              <a:ext cx="178707" cy="113582"/>
            </a:xfrm>
            <a:custGeom>
              <a:rect b="b" l="l" r="r" t="t"/>
              <a:pathLst>
                <a:path extrusionOk="0" h="1135815" w="1787069">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9" name="Google Shape;629;p40"/>
            <p:cNvSpPr/>
            <p:nvPr/>
          </p:nvSpPr>
          <p:spPr>
            <a:xfrm>
              <a:off x="1233315" y="3736463"/>
              <a:ext cx="214030" cy="215472"/>
            </a:xfrm>
            <a:custGeom>
              <a:rect b="b" l="l" r="r" t="t"/>
              <a:pathLst>
                <a:path extrusionOk="0" h="2154718" w="2140304">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40"/>
            <p:cNvSpPr/>
            <p:nvPr/>
          </p:nvSpPr>
          <p:spPr>
            <a:xfrm>
              <a:off x="1249395" y="376388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1" name="Google Shape;631;p40"/>
            <p:cNvSpPr/>
            <p:nvPr/>
          </p:nvSpPr>
          <p:spPr>
            <a:xfrm>
              <a:off x="1288781" y="378811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2" name="Google Shape;632;p40"/>
            <p:cNvSpPr/>
            <p:nvPr/>
          </p:nvSpPr>
          <p:spPr>
            <a:xfrm>
              <a:off x="1328362" y="381058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3" name="Google Shape;633;p40"/>
            <p:cNvSpPr/>
            <p:nvPr/>
          </p:nvSpPr>
          <p:spPr>
            <a:xfrm>
              <a:off x="1367943" y="3834487"/>
              <a:ext cx="32255" cy="48986"/>
            </a:xfrm>
            <a:custGeom>
              <a:rect b="b" l="l" r="r" t="t"/>
              <a:pathLst>
                <a:path extrusionOk="0" h="489857" w="322547">
                  <a:moveTo>
                    <a:pt x="0" y="0"/>
                  </a:moveTo>
                  <a:lnTo>
                    <a:pt x="322548" y="186146"/>
                  </a:lnTo>
                  <a:lnTo>
                    <a:pt x="322548"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4" name="Google Shape;634;p40"/>
            <p:cNvSpPr/>
            <p:nvPr/>
          </p:nvSpPr>
          <p:spPr>
            <a:xfrm>
              <a:off x="1029811" y="3615447"/>
              <a:ext cx="178184" cy="194767"/>
            </a:xfrm>
            <a:custGeom>
              <a:rect b="b" l="l" r="r" t="t"/>
              <a:pathLst>
                <a:path extrusionOk="0" h="1947672" w="1781845">
                  <a:moveTo>
                    <a:pt x="0" y="0"/>
                  </a:moveTo>
                  <a:lnTo>
                    <a:pt x="1781846" y="1028700"/>
                  </a:lnTo>
                  <a:lnTo>
                    <a:pt x="1781846" y="1947672"/>
                  </a:lnTo>
                  <a:lnTo>
                    <a:pt x="0" y="918319"/>
                  </a:lnTo>
                  <a:lnTo>
                    <a:pt x="0" y="0"/>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5" name="Google Shape;635;p40"/>
            <p:cNvSpPr/>
            <p:nvPr/>
          </p:nvSpPr>
          <p:spPr>
            <a:xfrm>
              <a:off x="1047713" y="3649251"/>
              <a:ext cx="141555" cy="92093"/>
            </a:xfrm>
            <a:custGeom>
              <a:rect b="b" l="l" r="r" t="t"/>
              <a:pathLst>
                <a:path extrusionOk="0" h="920931" w="1415552">
                  <a:moveTo>
                    <a:pt x="0" y="0"/>
                  </a:moveTo>
                  <a:lnTo>
                    <a:pt x="1415552" y="817082"/>
                  </a:lnTo>
                  <a:lnTo>
                    <a:pt x="1415552" y="920931"/>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6" name="Google Shape;636;p40"/>
            <p:cNvSpPr/>
            <p:nvPr/>
          </p:nvSpPr>
          <p:spPr>
            <a:xfrm>
              <a:off x="1047713" y="3670093"/>
              <a:ext cx="113349" cy="75830"/>
            </a:xfrm>
            <a:custGeom>
              <a:rect b="b" l="l" r="r" t="t"/>
              <a:pathLst>
                <a:path extrusionOk="0" h="758299" w="1133486">
                  <a:moveTo>
                    <a:pt x="0" y="0"/>
                  </a:moveTo>
                  <a:lnTo>
                    <a:pt x="1133486" y="654449"/>
                  </a:lnTo>
                  <a:lnTo>
                    <a:pt x="1133486" y="758299"/>
                  </a:lnTo>
                  <a:lnTo>
                    <a:pt x="0" y="103197"/>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7" name="Google Shape;637;p40"/>
            <p:cNvSpPr/>
            <p:nvPr/>
          </p:nvSpPr>
          <p:spPr>
            <a:xfrm>
              <a:off x="1041008" y="3399143"/>
              <a:ext cx="423686" cy="289473"/>
            </a:xfrm>
            <a:custGeom>
              <a:rect b="b" l="l" r="r" t="t"/>
              <a:pathLst>
                <a:path extrusionOk="0" h="2894729" w="4236862">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8" name="Google Shape;638;p40"/>
            <p:cNvSpPr/>
            <p:nvPr/>
          </p:nvSpPr>
          <p:spPr>
            <a:xfrm>
              <a:off x="1069587" y="3429901"/>
              <a:ext cx="17499" cy="26289"/>
            </a:xfrm>
            <a:custGeom>
              <a:rect b="b" l="l" r="r" t="t"/>
              <a:pathLst>
                <a:path extrusionOk="0" h="262890" w="174985">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41"/>
          <p:cNvGrpSpPr/>
          <p:nvPr/>
        </p:nvGrpSpPr>
        <p:grpSpPr>
          <a:xfrm>
            <a:off x="7182411" y="802756"/>
            <a:ext cx="1767082" cy="3336832"/>
            <a:chOff x="1012950" y="3289810"/>
            <a:chExt cx="452332" cy="685012"/>
          </a:xfrm>
        </p:grpSpPr>
        <p:sp>
          <p:nvSpPr>
            <p:cNvPr id="644" name="Google Shape;644;p41"/>
            <p:cNvSpPr/>
            <p:nvPr/>
          </p:nvSpPr>
          <p:spPr>
            <a:xfrm>
              <a:off x="1210074" y="3312647"/>
              <a:ext cx="60004" cy="257813"/>
            </a:xfrm>
            <a:custGeom>
              <a:rect b="b" l="l" r="r" t="t"/>
              <a:pathLst>
                <a:path extrusionOk="0" h="2578130" w="600042">
                  <a:moveTo>
                    <a:pt x="599390" y="1732788"/>
                  </a:moveTo>
                  <a:cubicBezTo>
                    <a:pt x="543891" y="1700784"/>
                    <a:pt x="504062" y="1700131"/>
                    <a:pt x="479904" y="1730176"/>
                  </a:cubicBezTo>
                  <a:cubicBezTo>
                    <a:pt x="455092" y="1760220"/>
                    <a:pt x="443339" y="1811165"/>
                    <a:pt x="443339" y="1882358"/>
                  </a:cubicBezTo>
                  <a:lnTo>
                    <a:pt x="443339" y="2267712"/>
                  </a:lnTo>
                  <a:cubicBezTo>
                    <a:pt x="443339" y="2340864"/>
                    <a:pt x="436810" y="2401606"/>
                    <a:pt x="423099" y="2449939"/>
                  </a:cubicBezTo>
                  <a:cubicBezTo>
                    <a:pt x="409387" y="2500231"/>
                    <a:pt x="386535" y="2535501"/>
                    <a:pt x="355194" y="2556401"/>
                  </a:cubicBezTo>
                  <a:cubicBezTo>
                    <a:pt x="324506" y="2577955"/>
                    <a:pt x="282719" y="2583180"/>
                    <a:pt x="229831" y="2573383"/>
                  </a:cubicBezTo>
                  <a:cubicBezTo>
                    <a:pt x="178250" y="2564239"/>
                    <a:pt x="113610" y="2536807"/>
                    <a:pt x="36564" y="2492393"/>
                  </a:cubicBezTo>
                  <a:lnTo>
                    <a:pt x="0" y="2470840"/>
                  </a:lnTo>
                  <a:lnTo>
                    <a:pt x="0" y="2167128"/>
                  </a:lnTo>
                  <a:lnTo>
                    <a:pt x="46358" y="2193907"/>
                  </a:lnTo>
                  <a:cubicBezTo>
                    <a:pt x="101857" y="2225911"/>
                    <a:pt x="138421" y="2229830"/>
                    <a:pt x="156703" y="2206970"/>
                  </a:cubicBezTo>
                  <a:cubicBezTo>
                    <a:pt x="176291" y="2184110"/>
                    <a:pt x="186085" y="2137084"/>
                    <a:pt x="186085" y="2065891"/>
                  </a:cubicBezTo>
                  <a:lnTo>
                    <a:pt x="186085" y="1726257"/>
                  </a:lnTo>
                  <a:cubicBezTo>
                    <a:pt x="186085" y="1637429"/>
                    <a:pt x="194573" y="1567543"/>
                    <a:pt x="212202" y="1516598"/>
                  </a:cubicBezTo>
                  <a:cubicBezTo>
                    <a:pt x="229178" y="1465000"/>
                    <a:pt x="263784" y="1432342"/>
                    <a:pt x="315365" y="1417973"/>
                  </a:cubicBezTo>
                  <a:cubicBezTo>
                    <a:pt x="263784" y="1344168"/>
                    <a:pt x="229178" y="1271016"/>
                    <a:pt x="212202" y="1199823"/>
                  </a:cubicBezTo>
                  <a:cubicBezTo>
                    <a:pt x="195226" y="1128631"/>
                    <a:pt x="186738" y="1048947"/>
                    <a:pt x="186738" y="960120"/>
                  </a:cubicBezTo>
                  <a:lnTo>
                    <a:pt x="186738" y="620486"/>
                  </a:lnTo>
                  <a:cubicBezTo>
                    <a:pt x="186738" y="549293"/>
                    <a:pt x="176944" y="490510"/>
                    <a:pt x="157356" y="445443"/>
                  </a:cubicBezTo>
                  <a:cubicBezTo>
                    <a:pt x="139074" y="401030"/>
                    <a:pt x="101857" y="362494"/>
                    <a:pt x="47011" y="330490"/>
                  </a:cubicBezTo>
                  <a:lnTo>
                    <a:pt x="653" y="303711"/>
                  </a:lnTo>
                  <a:lnTo>
                    <a:pt x="653" y="0"/>
                  </a:lnTo>
                  <a:lnTo>
                    <a:pt x="37217" y="21554"/>
                  </a:lnTo>
                  <a:cubicBezTo>
                    <a:pt x="114263" y="65967"/>
                    <a:pt x="178903" y="113647"/>
                    <a:pt x="230484" y="163939"/>
                  </a:cubicBezTo>
                  <a:cubicBezTo>
                    <a:pt x="283372" y="214884"/>
                    <a:pt x="325159" y="268442"/>
                    <a:pt x="355847" y="325918"/>
                  </a:cubicBezTo>
                  <a:cubicBezTo>
                    <a:pt x="387840" y="383395"/>
                    <a:pt x="410693" y="444790"/>
                    <a:pt x="423752" y="510758"/>
                  </a:cubicBezTo>
                  <a:cubicBezTo>
                    <a:pt x="437463" y="574766"/>
                    <a:pt x="443992" y="643346"/>
                    <a:pt x="443992" y="716498"/>
                  </a:cubicBezTo>
                  <a:lnTo>
                    <a:pt x="443992" y="1101852"/>
                  </a:lnTo>
                  <a:cubicBezTo>
                    <a:pt x="443992" y="1173045"/>
                    <a:pt x="456398" y="1238359"/>
                    <a:pt x="480557" y="1296489"/>
                  </a:cubicBezTo>
                  <a:cubicBezTo>
                    <a:pt x="505368" y="1354618"/>
                    <a:pt x="545197" y="1400338"/>
                    <a:pt x="600043" y="1431689"/>
                  </a:cubicBezTo>
                  <a:lnTo>
                    <a:pt x="599390" y="173278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5" name="Google Shape;645;p41"/>
            <p:cNvSpPr/>
            <p:nvPr/>
          </p:nvSpPr>
          <p:spPr>
            <a:xfrm>
              <a:off x="1130391" y="3289810"/>
              <a:ext cx="60004" cy="257967"/>
            </a:xfrm>
            <a:custGeom>
              <a:rect b="b" l="l" r="r" t="t"/>
              <a:pathLst>
                <a:path extrusionOk="0" h="2579665" w="600042">
                  <a:moveTo>
                    <a:pt x="0" y="845571"/>
                  </a:moveTo>
                  <a:cubicBezTo>
                    <a:pt x="55499" y="877575"/>
                    <a:pt x="95328" y="878228"/>
                    <a:pt x="119486" y="848184"/>
                  </a:cubicBezTo>
                  <a:cubicBezTo>
                    <a:pt x="144297" y="818139"/>
                    <a:pt x="156050" y="767194"/>
                    <a:pt x="156050" y="696001"/>
                  </a:cubicBezTo>
                  <a:lnTo>
                    <a:pt x="156050" y="310647"/>
                  </a:lnTo>
                  <a:cubicBezTo>
                    <a:pt x="156050" y="237495"/>
                    <a:pt x="162580" y="176753"/>
                    <a:pt x="176291" y="128420"/>
                  </a:cubicBezTo>
                  <a:cubicBezTo>
                    <a:pt x="190003" y="78128"/>
                    <a:pt x="212202" y="42858"/>
                    <a:pt x="242890" y="21305"/>
                  </a:cubicBezTo>
                  <a:cubicBezTo>
                    <a:pt x="274883" y="404"/>
                    <a:pt x="316671" y="-4821"/>
                    <a:pt x="368252" y="4323"/>
                  </a:cubicBezTo>
                  <a:cubicBezTo>
                    <a:pt x="421140" y="14120"/>
                    <a:pt x="486433" y="41552"/>
                    <a:pt x="563479" y="86619"/>
                  </a:cubicBezTo>
                  <a:lnTo>
                    <a:pt x="600043" y="108173"/>
                  </a:lnTo>
                  <a:lnTo>
                    <a:pt x="600043" y="411884"/>
                  </a:lnTo>
                  <a:lnTo>
                    <a:pt x="553685" y="385105"/>
                  </a:lnTo>
                  <a:cubicBezTo>
                    <a:pt x="498186" y="353101"/>
                    <a:pt x="460969" y="348529"/>
                    <a:pt x="441381" y="371389"/>
                  </a:cubicBezTo>
                  <a:cubicBezTo>
                    <a:pt x="423099" y="394902"/>
                    <a:pt x="413958" y="441929"/>
                    <a:pt x="413958" y="513774"/>
                  </a:cubicBezTo>
                  <a:lnTo>
                    <a:pt x="413958" y="853409"/>
                  </a:lnTo>
                  <a:cubicBezTo>
                    <a:pt x="413958" y="941583"/>
                    <a:pt x="405469" y="1012122"/>
                    <a:pt x="387840" y="1063068"/>
                  </a:cubicBezTo>
                  <a:cubicBezTo>
                    <a:pt x="370864" y="1114666"/>
                    <a:pt x="336259" y="1147323"/>
                    <a:pt x="284677" y="1161692"/>
                  </a:cubicBezTo>
                  <a:cubicBezTo>
                    <a:pt x="336259" y="1235497"/>
                    <a:pt x="370864" y="1308649"/>
                    <a:pt x="387840" y="1379842"/>
                  </a:cubicBezTo>
                  <a:cubicBezTo>
                    <a:pt x="404817" y="1451034"/>
                    <a:pt x="413305" y="1530718"/>
                    <a:pt x="413305" y="1619545"/>
                  </a:cubicBezTo>
                  <a:lnTo>
                    <a:pt x="413305" y="1959180"/>
                  </a:lnTo>
                  <a:cubicBezTo>
                    <a:pt x="413305" y="2030372"/>
                    <a:pt x="422446" y="2088502"/>
                    <a:pt x="440728" y="2133569"/>
                  </a:cubicBezTo>
                  <a:cubicBezTo>
                    <a:pt x="460316" y="2178636"/>
                    <a:pt x="497533" y="2217824"/>
                    <a:pt x="553032" y="2249175"/>
                  </a:cubicBezTo>
                  <a:lnTo>
                    <a:pt x="599390" y="2275954"/>
                  </a:lnTo>
                  <a:lnTo>
                    <a:pt x="599390" y="2579665"/>
                  </a:lnTo>
                  <a:lnTo>
                    <a:pt x="562826" y="2558112"/>
                  </a:lnTo>
                  <a:cubicBezTo>
                    <a:pt x="485780" y="2513698"/>
                    <a:pt x="420487" y="2465365"/>
                    <a:pt x="367600" y="2415073"/>
                  </a:cubicBezTo>
                  <a:cubicBezTo>
                    <a:pt x="316018" y="2364781"/>
                    <a:pt x="274231" y="2311224"/>
                    <a:pt x="242237" y="2253094"/>
                  </a:cubicBezTo>
                  <a:cubicBezTo>
                    <a:pt x="211549" y="2196271"/>
                    <a:pt x="189350" y="2134875"/>
                    <a:pt x="176291" y="2069561"/>
                  </a:cubicBezTo>
                  <a:cubicBezTo>
                    <a:pt x="162580" y="2005553"/>
                    <a:pt x="156050" y="1936973"/>
                    <a:pt x="156050" y="1863821"/>
                  </a:cubicBezTo>
                  <a:lnTo>
                    <a:pt x="156050" y="1478467"/>
                  </a:lnTo>
                  <a:cubicBezTo>
                    <a:pt x="156050" y="1407274"/>
                    <a:pt x="143645" y="1341960"/>
                    <a:pt x="119486" y="1283830"/>
                  </a:cubicBezTo>
                  <a:cubicBezTo>
                    <a:pt x="94675" y="1225700"/>
                    <a:pt x="54846" y="1179980"/>
                    <a:pt x="0" y="1148629"/>
                  </a:cubicBezTo>
                  <a:lnTo>
                    <a:pt x="0" y="845571"/>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6" name="Google Shape;646;p41"/>
            <p:cNvSpPr/>
            <p:nvPr/>
          </p:nvSpPr>
          <p:spPr>
            <a:xfrm>
              <a:off x="1288586" y="3298188"/>
              <a:ext cx="137899" cy="410174"/>
            </a:xfrm>
            <a:custGeom>
              <a:rect b="b" l="l" r="r" t="t"/>
              <a:pathLst>
                <a:path extrusionOk="0" h="4101736" w="1378987">
                  <a:moveTo>
                    <a:pt x="653" y="0"/>
                  </a:moveTo>
                  <a:lnTo>
                    <a:pt x="1378988" y="796181"/>
                  </a:lnTo>
                  <a:lnTo>
                    <a:pt x="1378335" y="4101737"/>
                  </a:lnTo>
                  <a:lnTo>
                    <a:pt x="0" y="3306209"/>
                  </a:lnTo>
                  <a:lnTo>
                    <a:pt x="653"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7" name="Google Shape;647;p41"/>
            <p:cNvSpPr/>
            <p:nvPr/>
          </p:nvSpPr>
          <p:spPr>
            <a:xfrm>
              <a:off x="1262806" y="3341370"/>
              <a:ext cx="109692" cy="93661"/>
            </a:xfrm>
            <a:custGeom>
              <a:rect b="b" l="l" r="r" t="t"/>
              <a:pathLst>
                <a:path extrusionOk="0" h="936606" w="1096922">
                  <a:moveTo>
                    <a:pt x="0" y="0"/>
                  </a:moveTo>
                  <a:lnTo>
                    <a:pt x="1096922" y="632895"/>
                  </a:lnTo>
                  <a:lnTo>
                    <a:pt x="1096922" y="936607"/>
                  </a:lnTo>
                  <a:lnTo>
                    <a:pt x="0" y="303711"/>
                  </a:lnTo>
                  <a:lnTo>
                    <a:pt x="0" y="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8" name="Google Shape;648;p41"/>
            <p:cNvSpPr/>
            <p:nvPr/>
          </p:nvSpPr>
          <p:spPr>
            <a:xfrm>
              <a:off x="1306554" y="3481600"/>
              <a:ext cx="103946" cy="151921"/>
            </a:xfrm>
            <a:custGeom>
              <a:rect b="b" l="l" r="r" t="t"/>
              <a:pathLst>
                <a:path extrusionOk="0" h="1519210" w="1039464">
                  <a:moveTo>
                    <a:pt x="0" y="0"/>
                  </a:moveTo>
                  <a:lnTo>
                    <a:pt x="1039465" y="600238"/>
                  </a:lnTo>
                  <a:lnTo>
                    <a:pt x="1039465" y="1519210"/>
                  </a:lnTo>
                  <a:lnTo>
                    <a:pt x="0" y="91897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9" name="Google Shape;649;p41"/>
            <p:cNvSpPr/>
            <p:nvPr/>
          </p:nvSpPr>
          <p:spPr>
            <a:xfrm>
              <a:off x="1305512" y="3411322"/>
              <a:ext cx="105513" cy="71323"/>
            </a:xfrm>
            <a:custGeom>
              <a:rect b="b" l="l" r="r" t="t"/>
              <a:pathLst>
                <a:path extrusionOk="0" h="713231" w="1055134">
                  <a:moveTo>
                    <a:pt x="0" y="0"/>
                  </a:moveTo>
                  <a:lnTo>
                    <a:pt x="1055135" y="609382"/>
                  </a:lnTo>
                  <a:lnTo>
                    <a:pt x="1055135" y="713232"/>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0" name="Google Shape;650;p41"/>
            <p:cNvSpPr/>
            <p:nvPr/>
          </p:nvSpPr>
          <p:spPr>
            <a:xfrm>
              <a:off x="1305512" y="3432165"/>
              <a:ext cx="91214" cy="63028"/>
            </a:xfrm>
            <a:custGeom>
              <a:rect b="b" l="l" r="r" t="t"/>
              <a:pathLst>
                <a:path extrusionOk="0" h="630282" w="912143">
                  <a:moveTo>
                    <a:pt x="0" y="0"/>
                  </a:moveTo>
                  <a:lnTo>
                    <a:pt x="912143" y="526433"/>
                  </a:lnTo>
                  <a:lnTo>
                    <a:pt x="912143" y="63028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1" name="Google Shape;651;p41"/>
            <p:cNvSpPr/>
            <p:nvPr/>
          </p:nvSpPr>
          <p:spPr>
            <a:xfrm>
              <a:off x="1305512" y="3452746"/>
              <a:ext cx="77437" cy="55060"/>
            </a:xfrm>
            <a:custGeom>
              <a:rect b="b" l="l" r="r" t="t"/>
              <a:pathLst>
                <a:path extrusionOk="0" h="550599" w="774374">
                  <a:moveTo>
                    <a:pt x="0" y="0"/>
                  </a:moveTo>
                  <a:lnTo>
                    <a:pt x="774375" y="446750"/>
                  </a:lnTo>
                  <a:lnTo>
                    <a:pt x="774375" y="550600"/>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2" name="Google Shape;652;p41"/>
            <p:cNvSpPr/>
            <p:nvPr/>
          </p:nvSpPr>
          <p:spPr>
            <a:xfrm>
              <a:off x="1288586" y="3298188"/>
              <a:ext cx="137899" cy="123901"/>
            </a:xfrm>
            <a:custGeom>
              <a:rect b="b" l="l" r="r" t="t"/>
              <a:pathLst>
                <a:path extrusionOk="0" h="1239012" w="1378987">
                  <a:moveTo>
                    <a:pt x="653" y="0"/>
                  </a:moveTo>
                  <a:lnTo>
                    <a:pt x="1378988" y="796181"/>
                  </a:lnTo>
                  <a:lnTo>
                    <a:pt x="1378988" y="1239012"/>
                  </a:lnTo>
                  <a:lnTo>
                    <a:pt x="0" y="443484"/>
                  </a:lnTo>
                  <a:lnTo>
                    <a:pt x="653"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3" name="Google Shape;653;p41"/>
            <p:cNvSpPr/>
            <p:nvPr/>
          </p:nvSpPr>
          <p:spPr>
            <a:xfrm>
              <a:off x="1305512" y="3322238"/>
              <a:ext cx="17499" cy="26289"/>
            </a:xfrm>
            <a:custGeom>
              <a:rect b="b" l="l" r="r" t="t"/>
              <a:pathLst>
                <a:path extrusionOk="0" h="262890" w="174985">
                  <a:moveTo>
                    <a:pt x="174985" y="182064"/>
                  </a:moveTo>
                  <a:cubicBezTo>
                    <a:pt x="174985" y="249338"/>
                    <a:pt x="135809" y="280689"/>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4" name="Google Shape;654;p41"/>
            <p:cNvSpPr/>
            <p:nvPr/>
          </p:nvSpPr>
          <p:spPr>
            <a:xfrm>
              <a:off x="1040943" y="3399143"/>
              <a:ext cx="424339" cy="575680"/>
            </a:xfrm>
            <a:custGeom>
              <a:rect b="b" l="l" r="r" t="t"/>
              <a:pathLst>
                <a:path extrusionOk="0" h="5756801" w="4243391">
                  <a:moveTo>
                    <a:pt x="653" y="0"/>
                  </a:moveTo>
                  <a:lnTo>
                    <a:pt x="4243392" y="2449286"/>
                  </a:lnTo>
                  <a:lnTo>
                    <a:pt x="4242739" y="5756801"/>
                  </a:lnTo>
                  <a:lnTo>
                    <a:pt x="0" y="3307516"/>
                  </a:lnTo>
                  <a:lnTo>
                    <a:pt x="653"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5" name="Google Shape;655;p41"/>
            <p:cNvSpPr/>
            <p:nvPr/>
          </p:nvSpPr>
          <p:spPr>
            <a:xfrm>
              <a:off x="1012950" y="3480428"/>
              <a:ext cx="109627" cy="93661"/>
            </a:xfrm>
            <a:custGeom>
              <a:rect b="b" l="l" r="r" t="t"/>
              <a:pathLst>
                <a:path extrusionOk="0" h="936606" w="1096269">
                  <a:moveTo>
                    <a:pt x="0" y="0"/>
                  </a:moveTo>
                  <a:lnTo>
                    <a:pt x="1096270" y="632895"/>
                  </a:lnTo>
                  <a:lnTo>
                    <a:pt x="1096270" y="936607"/>
                  </a:lnTo>
                  <a:lnTo>
                    <a:pt x="0" y="304365"/>
                  </a:lnTo>
                  <a:lnTo>
                    <a:pt x="0" y="0"/>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6" name="Google Shape;656;p41"/>
            <p:cNvSpPr/>
            <p:nvPr/>
          </p:nvSpPr>
          <p:spPr>
            <a:xfrm>
              <a:off x="1069522" y="3563667"/>
              <a:ext cx="243412" cy="150941"/>
            </a:xfrm>
            <a:custGeom>
              <a:rect b="b" l="l" r="r" t="t"/>
              <a:pathLst>
                <a:path extrusionOk="0" h="1509412" w="2434122">
                  <a:moveTo>
                    <a:pt x="0" y="0"/>
                  </a:moveTo>
                  <a:lnTo>
                    <a:pt x="2434123" y="1405564"/>
                  </a:lnTo>
                  <a:lnTo>
                    <a:pt x="2434123" y="150941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7" name="Google Shape;657;p41"/>
            <p:cNvSpPr/>
            <p:nvPr/>
          </p:nvSpPr>
          <p:spPr>
            <a:xfrm>
              <a:off x="1069522" y="3584509"/>
              <a:ext cx="209982" cy="131608"/>
            </a:xfrm>
            <a:custGeom>
              <a:rect b="b" l="l" r="r" t="t"/>
              <a:pathLst>
                <a:path extrusionOk="0" h="1316082" w="2099822">
                  <a:moveTo>
                    <a:pt x="0" y="0"/>
                  </a:moveTo>
                  <a:lnTo>
                    <a:pt x="2099823" y="1212233"/>
                  </a:lnTo>
                  <a:lnTo>
                    <a:pt x="2099823" y="1316083"/>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8" name="Google Shape;658;p41"/>
            <p:cNvSpPr/>
            <p:nvPr/>
          </p:nvSpPr>
          <p:spPr>
            <a:xfrm>
              <a:off x="1069522" y="3605156"/>
              <a:ext cx="178707" cy="113582"/>
            </a:xfrm>
            <a:custGeom>
              <a:rect b="b" l="l" r="r" t="t"/>
              <a:pathLst>
                <a:path extrusionOk="0" h="1135815" w="1787069">
                  <a:moveTo>
                    <a:pt x="0" y="0"/>
                  </a:moveTo>
                  <a:lnTo>
                    <a:pt x="1787069" y="1031966"/>
                  </a:lnTo>
                  <a:lnTo>
                    <a:pt x="1787069" y="1135815"/>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9" name="Google Shape;659;p41"/>
            <p:cNvSpPr/>
            <p:nvPr/>
          </p:nvSpPr>
          <p:spPr>
            <a:xfrm>
              <a:off x="1233315" y="3736463"/>
              <a:ext cx="214030" cy="215472"/>
            </a:xfrm>
            <a:custGeom>
              <a:rect b="b" l="l" r="r" t="t"/>
              <a:pathLst>
                <a:path extrusionOk="0" h="2154718" w="2140304">
                  <a:moveTo>
                    <a:pt x="0" y="0"/>
                  </a:moveTo>
                  <a:lnTo>
                    <a:pt x="2140304" y="1235746"/>
                  </a:lnTo>
                  <a:lnTo>
                    <a:pt x="2140304" y="2154719"/>
                  </a:lnTo>
                  <a:lnTo>
                    <a:pt x="0" y="918972"/>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0" name="Google Shape;660;p41"/>
            <p:cNvSpPr/>
            <p:nvPr/>
          </p:nvSpPr>
          <p:spPr>
            <a:xfrm>
              <a:off x="1249395" y="376388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1" name="Google Shape;661;p41"/>
            <p:cNvSpPr/>
            <p:nvPr/>
          </p:nvSpPr>
          <p:spPr>
            <a:xfrm>
              <a:off x="1288781" y="378811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2" name="Google Shape;662;p41"/>
            <p:cNvSpPr/>
            <p:nvPr/>
          </p:nvSpPr>
          <p:spPr>
            <a:xfrm>
              <a:off x="1328362" y="3810583"/>
              <a:ext cx="32255" cy="48986"/>
            </a:xfrm>
            <a:custGeom>
              <a:rect b="b" l="l" r="r" t="t"/>
              <a:pathLst>
                <a:path extrusionOk="0" h="489857" w="322547">
                  <a:moveTo>
                    <a:pt x="0" y="0"/>
                  </a:moveTo>
                  <a:lnTo>
                    <a:pt x="322547" y="186146"/>
                  </a:lnTo>
                  <a:lnTo>
                    <a:pt x="322547"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3" name="Google Shape;663;p41"/>
            <p:cNvSpPr/>
            <p:nvPr/>
          </p:nvSpPr>
          <p:spPr>
            <a:xfrm>
              <a:off x="1367943" y="3834487"/>
              <a:ext cx="32255" cy="48986"/>
            </a:xfrm>
            <a:custGeom>
              <a:rect b="b" l="l" r="r" t="t"/>
              <a:pathLst>
                <a:path extrusionOk="0" h="489857" w="322547">
                  <a:moveTo>
                    <a:pt x="0" y="0"/>
                  </a:moveTo>
                  <a:lnTo>
                    <a:pt x="322548" y="186146"/>
                  </a:lnTo>
                  <a:lnTo>
                    <a:pt x="322548" y="489857"/>
                  </a:lnTo>
                  <a:lnTo>
                    <a:pt x="0" y="303711"/>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4" name="Google Shape;664;p41"/>
            <p:cNvSpPr/>
            <p:nvPr/>
          </p:nvSpPr>
          <p:spPr>
            <a:xfrm>
              <a:off x="1029811" y="3615447"/>
              <a:ext cx="178184" cy="194767"/>
            </a:xfrm>
            <a:custGeom>
              <a:rect b="b" l="l" r="r" t="t"/>
              <a:pathLst>
                <a:path extrusionOk="0" h="1947672" w="1781845">
                  <a:moveTo>
                    <a:pt x="0" y="0"/>
                  </a:moveTo>
                  <a:lnTo>
                    <a:pt x="1781846" y="1028700"/>
                  </a:lnTo>
                  <a:lnTo>
                    <a:pt x="1781846" y="1947672"/>
                  </a:lnTo>
                  <a:lnTo>
                    <a:pt x="0" y="918319"/>
                  </a:lnTo>
                  <a:lnTo>
                    <a:pt x="0" y="0"/>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5" name="Google Shape;665;p41"/>
            <p:cNvSpPr/>
            <p:nvPr/>
          </p:nvSpPr>
          <p:spPr>
            <a:xfrm>
              <a:off x="1047713" y="3649251"/>
              <a:ext cx="141555" cy="92093"/>
            </a:xfrm>
            <a:custGeom>
              <a:rect b="b" l="l" r="r" t="t"/>
              <a:pathLst>
                <a:path extrusionOk="0" h="920931" w="1415552">
                  <a:moveTo>
                    <a:pt x="0" y="0"/>
                  </a:moveTo>
                  <a:lnTo>
                    <a:pt x="1415552" y="817082"/>
                  </a:lnTo>
                  <a:lnTo>
                    <a:pt x="1415552" y="920931"/>
                  </a:lnTo>
                  <a:lnTo>
                    <a:pt x="0" y="10385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6" name="Google Shape;666;p41"/>
            <p:cNvSpPr/>
            <p:nvPr/>
          </p:nvSpPr>
          <p:spPr>
            <a:xfrm>
              <a:off x="1047713" y="3670093"/>
              <a:ext cx="113349" cy="75830"/>
            </a:xfrm>
            <a:custGeom>
              <a:rect b="b" l="l" r="r" t="t"/>
              <a:pathLst>
                <a:path extrusionOk="0" h="758299" w="1133486">
                  <a:moveTo>
                    <a:pt x="0" y="0"/>
                  </a:moveTo>
                  <a:lnTo>
                    <a:pt x="1133486" y="654449"/>
                  </a:lnTo>
                  <a:lnTo>
                    <a:pt x="1133486" y="758299"/>
                  </a:lnTo>
                  <a:lnTo>
                    <a:pt x="0" y="103197"/>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7" name="Google Shape;667;p41"/>
            <p:cNvSpPr/>
            <p:nvPr/>
          </p:nvSpPr>
          <p:spPr>
            <a:xfrm>
              <a:off x="1041008" y="3399143"/>
              <a:ext cx="423686" cy="289473"/>
            </a:xfrm>
            <a:custGeom>
              <a:rect b="b" l="l" r="r" t="t"/>
              <a:pathLst>
                <a:path extrusionOk="0" h="2894729" w="4236862">
                  <a:moveTo>
                    <a:pt x="0" y="0"/>
                  </a:moveTo>
                  <a:lnTo>
                    <a:pt x="4236863" y="2446673"/>
                  </a:lnTo>
                  <a:lnTo>
                    <a:pt x="4236863" y="2894729"/>
                  </a:lnTo>
                  <a:lnTo>
                    <a:pt x="0" y="448709"/>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8" name="Google Shape;668;p41"/>
            <p:cNvSpPr/>
            <p:nvPr/>
          </p:nvSpPr>
          <p:spPr>
            <a:xfrm>
              <a:off x="1069587" y="3429901"/>
              <a:ext cx="17499" cy="26289"/>
            </a:xfrm>
            <a:custGeom>
              <a:rect b="b" l="l" r="r" t="t"/>
              <a:pathLst>
                <a:path extrusionOk="0" h="262890" w="174985">
                  <a:moveTo>
                    <a:pt x="174985" y="182064"/>
                  </a:moveTo>
                  <a:cubicBezTo>
                    <a:pt x="174985" y="249338"/>
                    <a:pt x="135809" y="280688"/>
                    <a:pt x="87493" y="252603"/>
                  </a:cubicBezTo>
                  <a:cubicBezTo>
                    <a:pt x="39176" y="224518"/>
                    <a:pt x="0" y="148101"/>
                    <a:pt x="0" y="80827"/>
                  </a:cubicBezTo>
                  <a:cubicBezTo>
                    <a:pt x="0" y="13553"/>
                    <a:pt x="39176" y="-17798"/>
                    <a:pt x="87493" y="10287"/>
                  </a:cubicBezTo>
                  <a:cubicBezTo>
                    <a:pt x="135809" y="38373"/>
                    <a:pt x="174985" y="115443"/>
                    <a:pt x="174985" y="182064"/>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69" name="Google Shape;669;p41"/>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OUTCOME</a:t>
            </a:r>
            <a:endParaRPr/>
          </a:p>
        </p:txBody>
      </p:sp>
      <p:sp>
        <p:nvSpPr>
          <p:cNvPr id="670" name="Google Shape;670;p41"/>
          <p:cNvSpPr txBox="1"/>
          <p:nvPr>
            <p:ph idx="1" type="body"/>
          </p:nvPr>
        </p:nvSpPr>
        <p:spPr>
          <a:xfrm>
            <a:off x="506925" y="1296750"/>
            <a:ext cx="6763800" cy="1082100"/>
          </a:xfrm>
          <a:prstGeom prst="rect">
            <a:avLst/>
          </a:prstGeom>
        </p:spPr>
        <p:txBody>
          <a:bodyPr anchorCtr="0" anchor="t" bIns="0" lIns="0" spcFirstLastPara="1" rIns="0" wrap="square" tIns="0">
            <a:noAutofit/>
          </a:bodyPr>
          <a:lstStyle/>
          <a:p>
            <a:pPr indent="-374650" lvl="0" marL="457200" rtl="0" algn="l">
              <a:lnSpc>
                <a:spcPct val="115000"/>
              </a:lnSpc>
              <a:spcBef>
                <a:spcPts val="0"/>
              </a:spcBef>
              <a:spcAft>
                <a:spcPts val="0"/>
              </a:spcAft>
              <a:buSzPts val="2300"/>
              <a:buChar char="-"/>
            </a:pPr>
            <a:r>
              <a:rPr lang="en" sz="1500"/>
              <a:t>RandomForestRegressor performs the best.</a:t>
            </a:r>
            <a:endParaRPr sz="1500"/>
          </a:p>
          <a:p>
            <a:pPr indent="-323850" lvl="0" marL="457200" rtl="0" algn="l">
              <a:spcBef>
                <a:spcPts val="0"/>
              </a:spcBef>
              <a:spcAft>
                <a:spcPts val="0"/>
              </a:spcAft>
              <a:buSzPts val="1500"/>
              <a:buChar char="-"/>
            </a:pPr>
            <a:r>
              <a:rPr lang="en" sz="1500"/>
              <a:t>Feature importance (Vote count most important).</a:t>
            </a:r>
            <a:endParaRPr sz="1500"/>
          </a:p>
          <a:p>
            <a:pPr indent="-323850" lvl="0" marL="457200" rtl="0" algn="l">
              <a:lnSpc>
                <a:spcPct val="115000"/>
              </a:lnSpc>
              <a:spcBef>
                <a:spcPts val="0"/>
              </a:spcBef>
              <a:spcAft>
                <a:spcPts val="0"/>
              </a:spcAft>
              <a:buSzPts val="1500"/>
              <a:buChar char="-"/>
            </a:pPr>
            <a:r>
              <a:rPr lang="en" sz="1500"/>
              <a:t>Predicts smaller range revenue better than larger range revenue.</a:t>
            </a:r>
            <a:endParaRPr sz="1500"/>
          </a:p>
        </p:txBody>
      </p:sp>
      <p:sp>
        <p:nvSpPr>
          <p:cNvPr id="671" name="Google Shape;671;p4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72" name="Google Shape;672;p41"/>
          <p:cNvPicPr preferRelativeResize="0"/>
          <p:nvPr/>
        </p:nvPicPr>
        <p:blipFill>
          <a:blip r:embed="rId3">
            <a:alphaModFix/>
          </a:blip>
          <a:stretch>
            <a:fillRect/>
          </a:stretch>
        </p:blipFill>
        <p:spPr>
          <a:xfrm>
            <a:off x="449650" y="2480050"/>
            <a:ext cx="6732749" cy="2064519"/>
          </a:xfrm>
          <a:prstGeom prst="rect">
            <a:avLst/>
          </a:prstGeom>
          <a:noFill/>
          <a:ln>
            <a:noFill/>
          </a:ln>
        </p:spPr>
      </p:pic>
      <p:sp>
        <p:nvSpPr>
          <p:cNvPr id="673" name="Google Shape;673;p41"/>
          <p:cNvSpPr txBox="1"/>
          <p:nvPr>
            <p:ph idx="1" type="body"/>
          </p:nvPr>
        </p:nvSpPr>
        <p:spPr>
          <a:xfrm>
            <a:off x="2932525" y="4609425"/>
            <a:ext cx="1767000" cy="269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600"/>
              <a:t>Revenue (millions)</a:t>
            </a:r>
            <a:endParaRPr sz="1600"/>
          </a:p>
        </p:txBody>
      </p:sp>
      <p:sp>
        <p:nvSpPr>
          <p:cNvPr id="674" name="Google Shape;674;p41"/>
          <p:cNvSpPr txBox="1"/>
          <p:nvPr>
            <p:ph idx="1" type="body"/>
          </p:nvPr>
        </p:nvSpPr>
        <p:spPr>
          <a:xfrm rot="-5400000">
            <a:off x="-71100" y="3377613"/>
            <a:ext cx="623700" cy="269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600"/>
              <a:t>Count</a:t>
            </a:r>
            <a:endParaRPr sz="1600"/>
          </a:p>
        </p:txBody>
      </p:sp>
      <p:sp>
        <p:nvSpPr>
          <p:cNvPr id="675" name="Google Shape;675;p41"/>
          <p:cNvSpPr/>
          <p:nvPr/>
        </p:nvSpPr>
        <p:spPr>
          <a:xfrm>
            <a:off x="878425" y="2582325"/>
            <a:ext cx="1375800" cy="1915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2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2"/>
          <p:cNvSpPr txBox="1"/>
          <p:nvPr>
            <p:ph type="ctrTitle"/>
          </p:nvPr>
        </p:nvSpPr>
        <p:spPr>
          <a:xfrm>
            <a:off x="855300" y="1534047"/>
            <a:ext cx="5110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INSIGHTS AND RECOMMENDATIONS</a:t>
            </a:r>
            <a:endParaRPr/>
          </a:p>
        </p:txBody>
      </p:sp>
      <p:grpSp>
        <p:nvGrpSpPr>
          <p:cNvPr id="681" name="Google Shape;681;p42"/>
          <p:cNvGrpSpPr/>
          <p:nvPr/>
        </p:nvGrpSpPr>
        <p:grpSpPr>
          <a:xfrm>
            <a:off x="5537246" y="555324"/>
            <a:ext cx="3130388" cy="4014367"/>
            <a:chOff x="3996195" y="2421505"/>
            <a:chExt cx="533131" cy="683681"/>
          </a:xfrm>
        </p:grpSpPr>
        <p:sp>
          <p:nvSpPr>
            <p:cNvPr id="682" name="Google Shape;682;p42"/>
            <p:cNvSpPr/>
            <p:nvPr/>
          </p:nvSpPr>
          <p:spPr>
            <a:xfrm>
              <a:off x="4283196" y="2421505"/>
              <a:ext cx="226545" cy="402450"/>
            </a:xfrm>
            <a:custGeom>
              <a:rect b="b" l="l" r="r" t="t"/>
              <a:pathLst>
                <a:path extrusionOk="0" h="4024501" w="2265453">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3" name="Google Shape;683;p42"/>
            <p:cNvSpPr/>
            <p:nvPr/>
          </p:nvSpPr>
          <p:spPr>
            <a:xfrm>
              <a:off x="4343656" y="2799918"/>
              <a:ext cx="104895" cy="111291"/>
            </a:xfrm>
            <a:custGeom>
              <a:rect b="b" l="l" r="r" t="t"/>
              <a:pathLst>
                <a:path extrusionOk="0" h="1112913" w="104895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4" name="Google Shape;684;p42"/>
            <p:cNvSpPr/>
            <p:nvPr/>
          </p:nvSpPr>
          <p:spPr>
            <a:xfrm>
              <a:off x="4245337" y="2451614"/>
              <a:ext cx="226545" cy="402450"/>
            </a:xfrm>
            <a:custGeom>
              <a:rect b="b" l="l" r="r" t="t"/>
              <a:pathLst>
                <a:path extrusionOk="0" h="4024501" w="2265452">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9803"/>
                    <a:alpha val="29800"/>
                  </a:srgbClr>
                </a:gs>
                <a:gs pos="100000">
                  <a:srgbClr val="FFFFFF">
                    <a:alpha val="0"/>
                    <a:alpha val="29800"/>
                  </a:srgbClr>
                </a:gs>
              </a:gsLst>
              <a:lin ang="660013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5" name="Google Shape;685;p42"/>
            <p:cNvSpPr/>
            <p:nvPr/>
          </p:nvSpPr>
          <p:spPr>
            <a:xfrm>
              <a:off x="4305872" y="2830027"/>
              <a:ext cx="104895" cy="111291"/>
            </a:xfrm>
            <a:custGeom>
              <a:rect b="b" l="l" r="r" t="t"/>
              <a:pathLst>
                <a:path extrusionOk="0" h="1112913" w="104895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6" name="Google Shape;686;p42"/>
            <p:cNvSpPr/>
            <p:nvPr/>
          </p:nvSpPr>
          <p:spPr>
            <a:xfrm>
              <a:off x="4020150" y="2797803"/>
              <a:ext cx="225630" cy="265975"/>
            </a:xfrm>
            <a:custGeom>
              <a:rect b="b" l="l" r="r" t="t"/>
              <a:pathLst>
                <a:path extrusionOk="0" h="2659751" w="2256303">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alpha val="29800"/>
                  </a:srgbClr>
                </a:gs>
              </a:gsLst>
              <a:lin ang="10800025"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7" name="Google Shape;687;p42"/>
            <p:cNvSpPr/>
            <p:nvPr/>
          </p:nvSpPr>
          <p:spPr>
            <a:xfrm>
              <a:off x="3996195" y="2811723"/>
              <a:ext cx="85189" cy="81097"/>
            </a:xfrm>
            <a:custGeom>
              <a:rect b="b" l="l" r="r" t="t"/>
              <a:pathLst>
                <a:path extrusionOk="0" h="810973" w="851892">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8" name="Google Shape;688;p42"/>
            <p:cNvSpPr/>
            <p:nvPr/>
          </p:nvSpPr>
          <p:spPr>
            <a:xfrm>
              <a:off x="4137960" y="2894486"/>
              <a:ext cx="49416" cy="38842"/>
            </a:xfrm>
            <a:custGeom>
              <a:rect b="b" l="l" r="r" t="t"/>
              <a:pathLst>
                <a:path extrusionOk="0" h="388417" w="494158">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9" name="Google Shape;689;p42"/>
            <p:cNvSpPr/>
            <p:nvPr/>
          </p:nvSpPr>
          <p:spPr>
            <a:xfrm>
              <a:off x="4092242" y="2888736"/>
              <a:ext cx="95269" cy="65318"/>
            </a:xfrm>
            <a:custGeom>
              <a:rect b="b" l="l" r="r" t="t"/>
              <a:pathLst>
                <a:path extrusionOk="0" h="653178" w="952695">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0" name="Google Shape;690;p42"/>
            <p:cNvSpPr/>
            <p:nvPr/>
          </p:nvSpPr>
          <p:spPr>
            <a:xfrm>
              <a:off x="4072140" y="2897663"/>
              <a:ext cx="115430" cy="77001"/>
            </a:xfrm>
            <a:custGeom>
              <a:rect b="b" l="l" r="r" t="t"/>
              <a:pathLst>
                <a:path extrusionOk="0" h="770007" w="1154299">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1" name="Google Shape;691;p42"/>
            <p:cNvSpPr/>
            <p:nvPr/>
          </p:nvSpPr>
          <p:spPr>
            <a:xfrm>
              <a:off x="4199397" y="2929070"/>
              <a:ext cx="25617" cy="38135"/>
            </a:xfrm>
            <a:custGeom>
              <a:rect b="b" l="l" r="r" t="t"/>
              <a:pathLst>
                <a:path extrusionOk="0" h="381353" w="256174">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2" name="Google Shape;692;p42"/>
            <p:cNvSpPr/>
            <p:nvPr/>
          </p:nvSpPr>
          <p:spPr>
            <a:xfrm>
              <a:off x="4262572" y="2857189"/>
              <a:ext cx="225554" cy="247996"/>
            </a:xfrm>
            <a:custGeom>
              <a:rect b="b" l="l" r="r" t="t"/>
              <a:pathLst>
                <a:path extrusionOk="0" h="2479956" w="2255545">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3" name="Google Shape;693;p42"/>
            <p:cNvSpPr/>
            <p:nvPr/>
          </p:nvSpPr>
          <p:spPr>
            <a:xfrm>
              <a:off x="4422020" y="2975962"/>
              <a:ext cx="85113" cy="81097"/>
            </a:xfrm>
            <a:custGeom>
              <a:rect b="b" l="l" r="r" t="t"/>
              <a:pathLst>
                <a:path extrusionOk="0" h="810973" w="851134">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4" name="Google Shape;694;p42"/>
            <p:cNvSpPr/>
            <p:nvPr/>
          </p:nvSpPr>
          <p:spPr>
            <a:xfrm>
              <a:off x="4320381" y="2919224"/>
              <a:ext cx="49416" cy="38842"/>
            </a:xfrm>
            <a:custGeom>
              <a:rect b="b" l="l" r="r" t="t"/>
              <a:pathLst>
                <a:path extrusionOk="0" h="388417" w="494158">
                  <a:moveTo>
                    <a:pt x="0" y="0"/>
                  </a:moveTo>
                  <a:lnTo>
                    <a:pt x="494159" y="285245"/>
                  </a:lnTo>
                  <a:lnTo>
                    <a:pt x="494159" y="38841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5" name="Google Shape;695;p42"/>
            <p:cNvSpPr/>
            <p:nvPr/>
          </p:nvSpPr>
          <p:spPr>
            <a:xfrm>
              <a:off x="4320381" y="2939801"/>
              <a:ext cx="89206" cy="61828"/>
            </a:xfrm>
            <a:custGeom>
              <a:rect b="b" l="l" r="r" t="t"/>
              <a:pathLst>
                <a:path extrusionOk="0" h="618282" w="892062">
                  <a:moveTo>
                    <a:pt x="0" y="0"/>
                  </a:moveTo>
                  <a:lnTo>
                    <a:pt x="892062" y="515109"/>
                  </a:lnTo>
                  <a:lnTo>
                    <a:pt x="892062" y="618282"/>
                  </a:lnTo>
                  <a:lnTo>
                    <a:pt x="0" y="10393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6" name="Google Shape;696;p42"/>
            <p:cNvSpPr/>
            <p:nvPr/>
          </p:nvSpPr>
          <p:spPr>
            <a:xfrm>
              <a:off x="4320381" y="2960454"/>
              <a:ext cx="115430" cy="77001"/>
            </a:xfrm>
            <a:custGeom>
              <a:rect b="b" l="l" r="r" t="t"/>
              <a:pathLst>
                <a:path extrusionOk="0" h="770007" w="1154299">
                  <a:moveTo>
                    <a:pt x="0" y="0"/>
                  </a:moveTo>
                  <a:lnTo>
                    <a:pt x="1154300" y="666835"/>
                  </a:lnTo>
                  <a:lnTo>
                    <a:pt x="1154300" y="77000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7" name="Google Shape;697;p42"/>
            <p:cNvSpPr/>
            <p:nvPr/>
          </p:nvSpPr>
          <p:spPr>
            <a:xfrm>
              <a:off x="4282673" y="2896540"/>
              <a:ext cx="25617" cy="38135"/>
            </a:xfrm>
            <a:custGeom>
              <a:rect b="b" l="l" r="r" t="t"/>
              <a:pathLst>
                <a:path extrusionOk="0" h="381353" w="256174">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8" name="Google Shape;698;p42"/>
            <p:cNvSpPr/>
            <p:nvPr/>
          </p:nvSpPr>
          <p:spPr>
            <a:xfrm>
              <a:off x="4454363" y="2847355"/>
              <a:ext cx="66848" cy="99153"/>
            </a:xfrm>
            <a:custGeom>
              <a:rect b="b" l="l" r="r" t="t"/>
              <a:pathLst>
                <a:path extrusionOk="0" h="991527" w="668478">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9" name="Google Shape;699;p42"/>
            <p:cNvSpPr/>
            <p:nvPr/>
          </p:nvSpPr>
          <p:spPr>
            <a:xfrm>
              <a:off x="4503709" y="2834865"/>
              <a:ext cx="25617" cy="38478"/>
            </a:xfrm>
            <a:custGeom>
              <a:rect b="b" l="l" r="r" t="t"/>
              <a:pathLst>
                <a:path extrusionOk="0" h="384780" w="256174">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0" name="Google Shape;700;p42"/>
            <p:cNvSpPr/>
            <p:nvPr/>
          </p:nvSpPr>
          <p:spPr>
            <a:xfrm>
              <a:off x="4503709" y="2921561"/>
              <a:ext cx="25617" cy="38478"/>
            </a:xfrm>
            <a:custGeom>
              <a:rect b="b" l="l" r="r" t="t"/>
              <a:pathLst>
                <a:path extrusionOk="0" h="384780" w="256174">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1" name="Google Shape;701;p42"/>
            <p:cNvSpPr/>
            <p:nvPr/>
          </p:nvSpPr>
          <p:spPr>
            <a:xfrm>
              <a:off x="4449224" y="2845607"/>
              <a:ext cx="25617" cy="38478"/>
            </a:xfrm>
            <a:custGeom>
              <a:rect b="b" l="l" r="r" t="t"/>
              <a:pathLst>
                <a:path extrusionOk="0" h="384780" w="256174">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2" name="Google Shape;702;p42"/>
            <p:cNvSpPr/>
            <p:nvPr/>
          </p:nvSpPr>
          <p:spPr>
            <a:xfrm>
              <a:off x="4118464" y="2613062"/>
              <a:ext cx="127026" cy="308913"/>
            </a:xfrm>
            <a:custGeom>
              <a:rect b="b" l="l" r="r" t="t"/>
              <a:pathLst>
                <a:path extrusionOk="0" h="3089134" w="127026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3" name="Google Shape;703;p42"/>
            <p:cNvSpPr/>
            <p:nvPr/>
          </p:nvSpPr>
          <p:spPr>
            <a:xfrm>
              <a:off x="4130932" y="2752488"/>
              <a:ext cx="102015" cy="69263"/>
            </a:xfrm>
            <a:custGeom>
              <a:rect b="b" l="l" r="r" t="t"/>
              <a:pathLst>
                <a:path extrusionOk="0" h="692627" w="1020149">
                  <a:moveTo>
                    <a:pt x="0" y="0"/>
                  </a:moveTo>
                  <a:lnTo>
                    <a:pt x="1020149" y="589454"/>
                  </a:lnTo>
                  <a:lnTo>
                    <a:pt x="1020149" y="69262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4" name="Google Shape;704;p42"/>
            <p:cNvSpPr/>
            <p:nvPr/>
          </p:nvSpPr>
          <p:spPr>
            <a:xfrm>
              <a:off x="4138036" y="2776696"/>
              <a:ext cx="87690" cy="60994"/>
            </a:xfrm>
            <a:custGeom>
              <a:rect b="b" l="l" r="r" t="t"/>
              <a:pathLst>
                <a:path extrusionOk="0" h="609937" w="876904">
                  <a:moveTo>
                    <a:pt x="0" y="0"/>
                  </a:moveTo>
                  <a:lnTo>
                    <a:pt x="876904" y="506764"/>
                  </a:lnTo>
                  <a:lnTo>
                    <a:pt x="876904" y="609937"/>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5" name="Google Shape;705;p42"/>
            <p:cNvSpPr/>
            <p:nvPr/>
          </p:nvSpPr>
          <p:spPr>
            <a:xfrm>
              <a:off x="4086876" y="2767770"/>
              <a:ext cx="88372" cy="77380"/>
            </a:xfrm>
            <a:custGeom>
              <a:rect b="b" l="l" r="r" t="t"/>
              <a:pathLst>
                <a:path extrusionOk="0" h="773800" w="883725">
                  <a:moveTo>
                    <a:pt x="883725" y="510557"/>
                  </a:moveTo>
                  <a:lnTo>
                    <a:pt x="0" y="0"/>
                  </a:lnTo>
                  <a:lnTo>
                    <a:pt x="0" y="263244"/>
                  </a:lnTo>
                  <a:lnTo>
                    <a:pt x="883725" y="773801"/>
                  </a:lnTo>
                  <a:lnTo>
                    <a:pt x="883725" y="51055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6" name="Google Shape;706;p42"/>
            <p:cNvSpPr/>
            <p:nvPr/>
          </p:nvSpPr>
          <p:spPr>
            <a:xfrm>
              <a:off x="4166903" y="2674536"/>
              <a:ext cx="29407" cy="44746"/>
            </a:xfrm>
            <a:custGeom>
              <a:rect b="b" l="l" r="r" t="t"/>
              <a:pathLst>
                <a:path extrusionOk="0" h="447460" w="294069">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7" name="Google Shape;707;p42"/>
            <p:cNvSpPr/>
            <p:nvPr/>
          </p:nvSpPr>
          <p:spPr>
            <a:xfrm>
              <a:off x="4155690" y="2723559"/>
              <a:ext cx="51747" cy="52948"/>
            </a:xfrm>
            <a:custGeom>
              <a:rect b="b" l="l" r="r" t="t"/>
              <a:pathLst>
                <a:path extrusionOk="0" h="529476" w="517473">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8" name="Google Shape;708;p42"/>
            <p:cNvSpPr/>
            <p:nvPr/>
          </p:nvSpPr>
          <p:spPr>
            <a:xfrm>
              <a:off x="4281087" y="3028157"/>
              <a:ext cx="46988" cy="62439"/>
            </a:xfrm>
            <a:custGeom>
              <a:rect b="b" l="l" r="r" t="t"/>
              <a:pathLst>
                <a:path extrusionOk="0" h="624394" w="469875">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3"/>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INSIGHTS</a:t>
            </a:r>
            <a:endParaRPr/>
          </a:p>
        </p:txBody>
      </p:sp>
      <p:sp>
        <p:nvSpPr>
          <p:cNvPr id="714" name="Google Shape;714;p43"/>
          <p:cNvSpPr txBox="1"/>
          <p:nvPr>
            <p:ph idx="1" type="body"/>
          </p:nvPr>
        </p:nvSpPr>
        <p:spPr>
          <a:xfrm>
            <a:off x="855300" y="1353950"/>
            <a:ext cx="6763800" cy="30339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en" sz="1600"/>
              <a:t>Movie companies to look into vote count.</a:t>
            </a:r>
            <a:br>
              <a:rPr lang="en" sz="1600"/>
            </a:br>
            <a:endParaRPr sz="1600"/>
          </a:p>
          <a:p>
            <a:pPr indent="-330200" lvl="0" marL="457200" rtl="0" algn="l">
              <a:lnSpc>
                <a:spcPct val="115000"/>
              </a:lnSpc>
              <a:spcBef>
                <a:spcPts val="0"/>
              </a:spcBef>
              <a:spcAft>
                <a:spcPts val="0"/>
              </a:spcAft>
              <a:buSzPts val="1600"/>
              <a:buChar char="-"/>
            </a:pPr>
            <a:r>
              <a:rPr lang="en" sz="1600"/>
              <a:t>Low correlated features are as important. Different models works better with different types of features.</a:t>
            </a:r>
            <a:br>
              <a:rPr lang="en" sz="1600"/>
            </a:br>
            <a:endParaRPr sz="1600"/>
          </a:p>
          <a:p>
            <a:pPr indent="-330200" lvl="0" marL="457200" rtl="0" algn="l">
              <a:spcBef>
                <a:spcPts val="0"/>
              </a:spcBef>
              <a:spcAft>
                <a:spcPts val="0"/>
              </a:spcAft>
              <a:buSzPts val="1600"/>
              <a:buChar char="-"/>
            </a:pPr>
            <a:r>
              <a:rPr lang="en" sz="1600"/>
              <a:t>Data collection/extraction on variables (EG Revenue) can be improved.</a:t>
            </a:r>
            <a:br>
              <a:rPr lang="en" sz="1600"/>
            </a:br>
            <a:endParaRPr sz="1600"/>
          </a:p>
          <a:p>
            <a:pPr indent="-330200" lvl="0" marL="457200" rtl="0" algn="l">
              <a:spcBef>
                <a:spcPts val="0"/>
              </a:spcBef>
              <a:spcAft>
                <a:spcPts val="0"/>
              </a:spcAft>
              <a:buSzPts val="1600"/>
              <a:buChar char="-"/>
            </a:pPr>
            <a:r>
              <a:rPr lang="en" sz="1600"/>
              <a:t>Conducting a </a:t>
            </a:r>
            <a:r>
              <a:rPr lang="en" sz="1600"/>
              <a:t>seperate</a:t>
            </a:r>
            <a:r>
              <a:rPr lang="en" sz="1600"/>
              <a:t> machine learning on outliers</a:t>
            </a:r>
            <a:endParaRPr sz="1600"/>
          </a:p>
          <a:p>
            <a:pPr indent="0" lvl="0" marL="0" rtl="0" algn="l">
              <a:spcBef>
                <a:spcPts val="800"/>
              </a:spcBef>
              <a:spcAft>
                <a:spcPts val="800"/>
              </a:spcAft>
              <a:buNone/>
            </a:pPr>
            <a:br>
              <a:rPr lang="en" sz="1600"/>
            </a:br>
            <a:endParaRPr sz="1600">
              <a:solidFill>
                <a:srgbClr val="FF0000"/>
              </a:solidFill>
            </a:endParaRPr>
          </a:p>
        </p:txBody>
      </p:sp>
      <p:sp>
        <p:nvSpPr>
          <p:cNvPr id="715" name="Google Shape;715;p43"/>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716" name="Google Shape;716;p43"/>
          <p:cNvGrpSpPr/>
          <p:nvPr/>
        </p:nvGrpSpPr>
        <p:grpSpPr>
          <a:xfrm>
            <a:off x="6866680" y="835989"/>
            <a:ext cx="2277324" cy="2920478"/>
            <a:chOff x="3996195" y="2421505"/>
            <a:chExt cx="533131" cy="683681"/>
          </a:xfrm>
        </p:grpSpPr>
        <p:sp>
          <p:nvSpPr>
            <p:cNvPr id="717" name="Google Shape;717;p43"/>
            <p:cNvSpPr/>
            <p:nvPr/>
          </p:nvSpPr>
          <p:spPr>
            <a:xfrm>
              <a:off x="4283196" y="2421505"/>
              <a:ext cx="226545" cy="402450"/>
            </a:xfrm>
            <a:custGeom>
              <a:rect b="b" l="l" r="r" t="t"/>
              <a:pathLst>
                <a:path extrusionOk="0" h="4024501" w="2265453">
                  <a:moveTo>
                    <a:pt x="1947130" y="3268254"/>
                  </a:moveTo>
                  <a:cubicBezTo>
                    <a:pt x="2144187" y="3099079"/>
                    <a:pt x="2265453" y="2784249"/>
                    <a:pt x="2265453" y="2359417"/>
                  </a:cubicBezTo>
                  <a:cubicBezTo>
                    <a:pt x="2265453" y="1486994"/>
                    <a:pt x="1754620" y="484087"/>
                    <a:pt x="1125554" y="127532"/>
                  </a:cubicBezTo>
                  <a:cubicBezTo>
                    <a:pt x="495729" y="-229782"/>
                    <a:pt x="-6009" y="188981"/>
                    <a:pt x="54" y="1068231"/>
                  </a:cubicBezTo>
                  <a:cubicBezTo>
                    <a:pt x="3086" y="1486236"/>
                    <a:pt x="122836" y="1934585"/>
                    <a:pt x="316104" y="2324520"/>
                  </a:cubicBezTo>
                  <a:cubicBezTo>
                    <a:pt x="465412" y="2624937"/>
                    <a:pt x="563183" y="2960250"/>
                    <a:pt x="595773" y="3272047"/>
                  </a:cubicBezTo>
                  <a:cubicBezTo>
                    <a:pt x="608658" y="3405565"/>
                    <a:pt x="688239" y="3543636"/>
                    <a:pt x="779946" y="3596740"/>
                  </a:cubicBezTo>
                  <a:lnTo>
                    <a:pt x="1483288" y="4002606"/>
                  </a:lnTo>
                  <a:cubicBezTo>
                    <a:pt x="1575753" y="4056468"/>
                    <a:pt x="1654576" y="4007916"/>
                    <a:pt x="1668977" y="3890329"/>
                  </a:cubicBezTo>
                  <a:cubicBezTo>
                    <a:pt x="1700809" y="3616464"/>
                    <a:pt x="1797064" y="3397979"/>
                    <a:pt x="1947130" y="3268254"/>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8" name="Google Shape;718;p43"/>
            <p:cNvSpPr/>
            <p:nvPr/>
          </p:nvSpPr>
          <p:spPr>
            <a:xfrm>
              <a:off x="4343656" y="2799918"/>
              <a:ext cx="104895" cy="111291"/>
            </a:xfrm>
            <a:custGeom>
              <a:rect b="b" l="l" r="r" t="t"/>
              <a:pathLst>
                <a:path extrusionOk="0" h="1112913" w="1048950">
                  <a:moveTo>
                    <a:pt x="1048950" y="914943"/>
                  </a:moveTo>
                  <a:lnTo>
                    <a:pt x="1048950" y="728320"/>
                  </a:lnTo>
                  <a:cubicBezTo>
                    <a:pt x="1048950" y="628182"/>
                    <a:pt x="991349" y="515146"/>
                    <a:pt x="919347" y="471904"/>
                  </a:cubicBezTo>
                  <a:lnTo>
                    <a:pt x="129603" y="15210"/>
                  </a:lnTo>
                  <a:cubicBezTo>
                    <a:pt x="57601" y="-26515"/>
                    <a:pt x="0" y="20520"/>
                    <a:pt x="0" y="120659"/>
                  </a:cubicBezTo>
                  <a:lnTo>
                    <a:pt x="0" y="307282"/>
                  </a:lnTo>
                  <a:cubicBezTo>
                    <a:pt x="0" y="457490"/>
                    <a:pt x="78823" y="624389"/>
                    <a:pt x="181899" y="706320"/>
                  </a:cubicBezTo>
                  <a:lnTo>
                    <a:pt x="868567" y="1103083"/>
                  </a:lnTo>
                  <a:cubicBezTo>
                    <a:pt x="970127" y="1141773"/>
                    <a:pt x="1048950" y="1063634"/>
                    <a:pt x="1048950" y="914943"/>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9" name="Google Shape;719;p43"/>
            <p:cNvSpPr/>
            <p:nvPr/>
          </p:nvSpPr>
          <p:spPr>
            <a:xfrm>
              <a:off x="4245337" y="2451614"/>
              <a:ext cx="226545" cy="402450"/>
            </a:xfrm>
            <a:custGeom>
              <a:rect b="b" l="l" r="r" t="t"/>
              <a:pathLst>
                <a:path extrusionOk="0" h="4024501" w="2265452">
                  <a:moveTo>
                    <a:pt x="1947130" y="3268254"/>
                  </a:moveTo>
                  <a:cubicBezTo>
                    <a:pt x="2144187" y="3099080"/>
                    <a:pt x="2265453" y="2784249"/>
                    <a:pt x="2265453" y="2359417"/>
                  </a:cubicBezTo>
                  <a:cubicBezTo>
                    <a:pt x="2265453" y="1486994"/>
                    <a:pt x="1754621" y="484087"/>
                    <a:pt x="1125554" y="127532"/>
                  </a:cubicBezTo>
                  <a:cubicBezTo>
                    <a:pt x="494971" y="-229782"/>
                    <a:pt x="-6009" y="188981"/>
                    <a:pt x="54" y="1068231"/>
                  </a:cubicBezTo>
                  <a:cubicBezTo>
                    <a:pt x="3086" y="1486236"/>
                    <a:pt x="122836" y="1934585"/>
                    <a:pt x="316104" y="2324520"/>
                  </a:cubicBezTo>
                  <a:cubicBezTo>
                    <a:pt x="465412" y="2624937"/>
                    <a:pt x="563183" y="2960250"/>
                    <a:pt x="595773" y="3272047"/>
                  </a:cubicBezTo>
                  <a:cubicBezTo>
                    <a:pt x="608658" y="3405565"/>
                    <a:pt x="688238" y="3543636"/>
                    <a:pt x="779946" y="3596739"/>
                  </a:cubicBezTo>
                  <a:lnTo>
                    <a:pt x="1483288" y="4002606"/>
                  </a:lnTo>
                  <a:cubicBezTo>
                    <a:pt x="1575753" y="4056469"/>
                    <a:pt x="1654576" y="4007916"/>
                    <a:pt x="1668977" y="3890329"/>
                  </a:cubicBezTo>
                  <a:cubicBezTo>
                    <a:pt x="1701567" y="3616464"/>
                    <a:pt x="1797822" y="3397220"/>
                    <a:pt x="1947130" y="3268254"/>
                  </a:cubicBezTo>
                  <a:close/>
                </a:path>
              </a:pathLst>
            </a:custGeom>
            <a:gradFill>
              <a:gsLst>
                <a:gs pos="0">
                  <a:srgbClr val="FFFFFF">
                    <a:alpha val="49803"/>
                    <a:alpha val="29800"/>
                  </a:srgbClr>
                </a:gs>
                <a:gs pos="100000">
                  <a:srgbClr val="FFFFFF">
                    <a:alpha val="0"/>
                    <a:alpha val="29800"/>
                  </a:srgbClr>
                </a:gs>
              </a:gsLst>
              <a:lin ang="660013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0" name="Google Shape;720;p43"/>
            <p:cNvSpPr/>
            <p:nvPr/>
          </p:nvSpPr>
          <p:spPr>
            <a:xfrm>
              <a:off x="4305872" y="2830027"/>
              <a:ext cx="104895" cy="111291"/>
            </a:xfrm>
            <a:custGeom>
              <a:rect b="b" l="l" r="r" t="t"/>
              <a:pathLst>
                <a:path extrusionOk="0" h="1112913" w="1048950">
                  <a:moveTo>
                    <a:pt x="1048950" y="914943"/>
                  </a:moveTo>
                  <a:lnTo>
                    <a:pt x="1048950" y="728321"/>
                  </a:lnTo>
                  <a:cubicBezTo>
                    <a:pt x="1048950" y="628182"/>
                    <a:pt x="991349" y="515146"/>
                    <a:pt x="919347" y="471904"/>
                  </a:cubicBezTo>
                  <a:lnTo>
                    <a:pt x="129603" y="15210"/>
                  </a:lnTo>
                  <a:cubicBezTo>
                    <a:pt x="57601" y="-26515"/>
                    <a:pt x="0" y="20520"/>
                    <a:pt x="0" y="120659"/>
                  </a:cubicBezTo>
                  <a:lnTo>
                    <a:pt x="0" y="307282"/>
                  </a:lnTo>
                  <a:cubicBezTo>
                    <a:pt x="0" y="457490"/>
                    <a:pt x="78823" y="624388"/>
                    <a:pt x="181899" y="706320"/>
                  </a:cubicBezTo>
                  <a:lnTo>
                    <a:pt x="868567" y="1103083"/>
                  </a:lnTo>
                  <a:cubicBezTo>
                    <a:pt x="970127" y="1141773"/>
                    <a:pt x="1048950" y="1063634"/>
                    <a:pt x="1048950" y="914943"/>
                  </a:cubicBez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43"/>
            <p:cNvSpPr/>
            <p:nvPr/>
          </p:nvSpPr>
          <p:spPr>
            <a:xfrm>
              <a:off x="4020150" y="2797803"/>
              <a:ext cx="225630" cy="265975"/>
            </a:xfrm>
            <a:custGeom>
              <a:rect b="b" l="l" r="r" t="t"/>
              <a:pathLst>
                <a:path extrusionOk="0" h="2659751" w="2256303">
                  <a:moveTo>
                    <a:pt x="2255546" y="1303323"/>
                  </a:moveTo>
                  <a:lnTo>
                    <a:pt x="0" y="0"/>
                  </a:lnTo>
                  <a:lnTo>
                    <a:pt x="758" y="1176633"/>
                  </a:lnTo>
                  <a:lnTo>
                    <a:pt x="2056973" y="2364645"/>
                  </a:lnTo>
                  <a:lnTo>
                    <a:pt x="2256304" y="2659751"/>
                  </a:lnTo>
                  <a:lnTo>
                    <a:pt x="2255546" y="1303323"/>
                  </a:lnTo>
                  <a:close/>
                </a:path>
              </a:pathLst>
            </a:custGeom>
            <a:gradFill>
              <a:gsLst>
                <a:gs pos="0">
                  <a:srgbClr val="FFFFFF">
                    <a:alpha val="29803"/>
                    <a:alpha val="29800"/>
                  </a:srgbClr>
                </a:gs>
                <a:gs pos="100000">
                  <a:srgbClr val="FFFFFF">
                    <a:alpha val="0"/>
                    <a:alpha val="29800"/>
                  </a:srgbClr>
                </a:gs>
              </a:gsLst>
              <a:lin ang="10800025"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2" name="Google Shape;722;p43"/>
            <p:cNvSpPr/>
            <p:nvPr/>
          </p:nvSpPr>
          <p:spPr>
            <a:xfrm>
              <a:off x="3996195" y="2811723"/>
              <a:ext cx="85189" cy="81097"/>
            </a:xfrm>
            <a:custGeom>
              <a:rect b="b" l="l" r="r" t="t"/>
              <a:pathLst>
                <a:path extrusionOk="0" h="810973" w="851892">
                  <a:moveTo>
                    <a:pt x="0" y="319382"/>
                  </a:moveTo>
                  <a:lnTo>
                    <a:pt x="0" y="0"/>
                  </a:lnTo>
                  <a:lnTo>
                    <a:pt x="851893" y="491591"/>
                  </a:lnTo>
                  <a:lnTo>
                    <a:pt x="851893" y="810973"/>
                  </a:lnTo>
                  <a:lnTo>
                    <a:pt x="0" y="319382"/>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3" name="Google Shape;723;p43"/>
            <p:cNvSpPr/>
            <p:nvPr/>
          </p:nvSpPr>
          <p:spPr>
            <a:xfrm>
              <a:off x="4137960" y="2894486"/>
              <a:ext cx="49416" cy="38842"/>
            </a:xfrm>
            <a:custGeom>
              <a:rect b="b" l="l" r="r" t="t"/>
              <a:pathLst>
                <a:path extrusionOk="0" h="388417" w="494158">
                  <a:moveTo>
                    <a:pt x="494159" y="285245"/>
                  </a:moveTo>
                  <a:lnTo>
                    <a:pt x="0" y="0"/>
                  </a:lnTo>
                  <a:lnTo>
                    <a:pt x="0" y="103174"/>
                  </a:lnTo>
                  <a:lnTo>
                    <a:pt x="494159" y="388418"/>
                  </a:lnTo>
                  <a:lnTo>
                    <a:pt x="494159" y="285245"/>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4" name="Google Shape;724;p43"/>
            <p:cNvSpPr/>
            <p:nvPr/>
          </p:nvSpPr>
          <p:spPr>
            <a:xfrm>
              <a:off x="4092242" y="2888736"/>
              <a:ext cx="95269" cy="65318"/>
            </a:xfrm>
            <a:custGeom>
              <a:rect b="b" l="l" r="r" t="t"/>
              <a:pathLst>
                <a:path extrusionOk="0" h="653178" w="952695">
                  <a:moveTo>
                    <a:pt x="952695" y="550006"/>
                  </a:moveTo>
                  <a:lnTo>
                    <a:pt x="0" y="0"/>
                  </a:lnTo>
                  <a:lnTo>
                    <a:pt x="0" y="103173"/>
                  </a:lnTo>
                  <a:lnTo>
                    <a:pt x="952695" y="653179"/>
                  </a:lnTo>
                  <a:lnTo>
                    <a:pt x="952695" y="55000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5" name="Google Shape;725;p43"/>
            <p:cNvSpPr/>
            <p:nvPr/>
          </p:nvSpPr>
          <p:spPr>
            <a:xfrm>
              <a:off x="4072140" y="2897663"/>
              <a:ext cx="115430" cy="77001"/>
            </a:xfrm>
            <a:custGeom>
              <a:rect b="b" l="l" r="r" t="t"/>
              <a:pathLst>
                <a:path extrusionOk="0" h="770007" w="1154299">
                  <a:moveTo>
                    <a:pt x="1154300" y="666835"/>
                  </a:moveTo>
                  <a:lnTo>
                    <a:pt x="0" y="0"/>
                  </a:lnTo>
                  <a:lnTo>
                    <a:pt x="0" y="103174"/>
                  </a:lnTo>
                  <a:lnTo>
                    <a:pt x="1154300" y="770008"/>
                  </a:lnTo>
                  <a:lnTo>
                    <a:pt x="1154300" y="666835"/>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6" name="Google Shape;726;p43"/>
            <p:cNvSpPr/>
            <p:nvPr/>
          </p:nvSpPr>
          <p:spPr>
            <a:xfrm>
              <a:off x="4199397" y="2929070"/>
              <a:ext cx="25617" cy="38135"/>
            </a:xfrm>
            <a:custGeom>
              <a:rect b="b" l="l" r="r" t="t"/>
              <a:pathLst>
                <a:path extrusionOk="0" h="381353" w="256174">
                  <a:moveTo>
                    <a:pt x="0" y="116710"/>
                  </a:moveTo>
                  <a:cubicBezTo>
                    <a:pt x="0" y="213815"/>
                    <a:pt x="57601" y="325333"/>
                    <a:pt x="128087" y="366299"/>
                  </a:cubicBezTo>
                  <a:cubicBezTo>
                    <a:pt x="198573" y="407265"/>
                    <a:pt x="256174" y="361747"/>
                    <a:pt x="256174" y="264643"/>
                  </a:cubicBezTo>
                  <a:cubicBezTo>
                    <a:pt x="256174" y="167539"/>
                    <a:pt x="198573" y="56020"/>
                    <a:pt x="128087" y="15054"/>
                  </a:cubicBezTo>
                  <a:cubicBezTo>
                    <a:pt x="56843" y="-25912"/>
                    <a:pt x="0" y="19606"/>
                    <a:pt x="0" y="11671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7" name="Google Shape;727;p43"/>
            <p:cNvSpPr/>
            <p:nvPr/>
          </p:nvSpPr>
          <p:spPr>
            <a:xfrm>
              <a:off x="4262572" y="2857189"/>
              <a:ext cx="225554" cy="247996"/>
            </a:xfrm>
            <a:custGeom>
              <a:rect b="b" l="l" r="r" t="t"/>
              <a:pathLst>
                <a:path extrusionOk="0" h="2479956" w="2255545">
                  <a:moveTo>
                    <a:pt x="0" y="0"/>
                  </a:moveTo>
                  <a:lnTo>
                    <a:pt x="2254788" y="1303323"/>
                  </a:lnTo>
                  <a:lnTo>
                    <a:pt x="2255546" y="2479956"/>
                  </a:lnTo>
                  <a:lnTo>
                    <a:pt x="199331" y="1291944"/>
                  </a:lnTo>
                  <a:lnTo>
                    <a:pt x="758" y="1357186"/>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8" name="Google Shape;728;p43"/>
            <p:cNvSpPr/>
            <p:nvPr/>
          </p:nvSpPr>
          <p:spPr>
            <a:xfrm>
              <a:off x="4422020" y="2975962"/>
              <a:ext cx="85113" cy="81097"/>
            </a:xfrm>
            <a:custGeom>
              <a:rect b="b" l="l" r="r" t="t"/>
              <a:pathLst>
                <a:path extrusionOk="0" h="810973" w="851134">
                  <a:moveTo>
                    <a:pt x="0" y="319383"/>
                  </a:moveTo>
                  <a:lnTo>
                    <a:pt x="0" y="0"/>
                  </a:lnTo>
                  <a:lnTo>
                    <a:pt x="851135" y="491591"/>
                  </a:lnTo>
                  <a:lnTo>
                    <a:pt x="851135" y="810974"/>
                  </a:lnTo>
                  <a:lnTo>
                    <a:pt x="0" y="319383"/>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43"/>
            <p:cNvSpPr/>
            <p:nvPr/>
          </p:nvSpPr>
          <p:spPr>
            <a:xfrm>
              <a:off x="4320381" y="2919224"/>
              <a:ext cx="49416" cy="38842"/>
            </a:xfrm>
            <a:custGeom>
              <a:rect b="b" l="l" r="r" t="t"/>
              <a:pathLst>
                <a:path extrusionOk="0" h="388417" w="494158">
                  <a:moveTo>
                    <a:pt x="0" y="0"/>
                  </a:moveTo>
                  <a:lnTo>
                    <a:pt x="494159" y="285245"/>
                  </a:lnTo>
                  <a:lnTo>
                    <a:pt x="494159" y="38841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0" name="Google Shape;730;p43"/>
            <p:cNvSpPr/>
            <p:nvPr/>
          </p:nvSpPr>
          <p:spPr>
            <a:xfrm>
              <a:off x="4320381" y="2939801"/>
              <a:ext cx="89206" cy="61828"/>
            </a:xfrm>
            <a:custGeom>
              <a:rect b="b" l="l" r="r" t="t"/>
              <a:pathLst>
                <a:path extrusionOk="0" h="618282" w="892062">
                  <a:moveTo>
                    <a:pt x="0" y="0"/>
                  </a:moveTo>
                  <a:lnTo>
                    <a:pt x="892062" y="515109"/>
                  </a:lnTo>
                  <a:lnTo>
                    <a:pt x="892062" y="618282"/>
                  </a:lnTo>
                  <a:lnTo>
                    <a:pt x="0" y="103932"/>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43"/>
            <p:cNvSpPr/>
            <p:nvPr/>
          </p:nvSpPr>
          <p:spPr>
            <a:xfrm>
              <a:off x="4320381" y="2960454"/>
              <a:ext cx="115430" cy="77001"/>
            </a:xfrm>
            <a:custGeom>
              <a:rect b="b" l="l" r="r" t="t"/>
              <a:pathLst>
                <a:path extrusionOk="0" h="770007" w="1154299">
                  <a:moveTo>
                    <a:pt x="0" y="0"/>
                  </a:moveTo>
                  <a:lnTo>
                    <a:pt x="1154300" y="666835"/>
                  </a:lnTo>
                  <a:lnTo>
                    <a:pt x="1154300" y="77000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43"/>
            <p:cNvSpPr/>
            <p:nvPr/>
          </p:nvSpPr>
          <p:spPr>
            <a:xfrm>
              <a:off x="4282673" y="2896540"/>
              <a:ext cx="25617" cy="38135"/>
            </a:xfrm>
            <a:custGeom>
              <a:rect b="b" l="l" r="r" t="t"/>
              <a:pathLst>
                <a:path extrusionOk="0" h="381353" w="256174">
                  <a:moveTo>
                    <a:pt x="256174" y="264643"/>
                  </a:moveTo>
                  <a:cubicBezTo>
                    <a:pt x="256174" y="361747"/>
                    <a:pt x="198573" y="407265"/>
                    <a:pt x="128087" y="366299"/>
                  </a:cubicBezTo>
                  <a:cubicBezTo>
                    <a:pt x="57601" y="325333"/>
                    <a:pt x="0" y="213815"/>
                    <a:pt x="0" y="116710"/>
                  </a:cubicBezTo>
                  <a:cubicBezTo>
                    <a:pt x="0" y="19606"/>
                    <a:pt x="57601" y="-25912"/>
                    <a:pt x="128087" y="15054"/>
                  </a:cubicBezTo>
                  <a:cubicBezTo>
                    <a:pt x="199331" y="56020"/>
                    <a:pt x="256174" y="167539"/>
                    <a:pt x="256174" y="26464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3" name="Google Shape;733;p43"/>
            <p:cNvSpPr/>
            <p:nvPr/>
          </p:nvSpPr>
          <p:spPr>
            <a:xfrm>
              <a:off x="4454363" y="2847355"/>
              <a:ext cx="66848" cy="99153"/>
            </a:xfrm>
            <a:custGeom>
              <a:rect b="b" l="l" r="r" t="t"/>
              <a:pathLst>
                <a:path extrusionOk="0" h="991527" w="668478">
                  <a:moveTo>
                    <a:pt x="592687" y="0"/>
                  </a:moveTo>
                  <a:lnTo>
                    <a:pt x="649531" y="125933"/>
                  </a:lnTo>
                  <a:lnTo>
                    <a:pt x="170530" y="237451"/>
                  </a:lnTo>
                  <a:lnTo>
                    <a:pt x="668478" y="931596"/>
                  </a:lnTo>
                  <a:lnTo>
                    <a:pt x="611635" y="991527"/>
                  </a:lnTo>
                  <a:lnTo>
                    <a:pt x="0" y="138070"/>
                  </a:lnTo>
                  <a:lnTo>
                    <a:pt x="592687"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43"/>
            <p:cNvSpPr/>
            <p:nvPr/>
          </p:nvSpPr>
          <p:spPr>
            <a:xfrm>
              <a:off x="4503709" y="2834865"/>
              <a:ext cx="25617" cy="38478"/>
            </a:xfrm>
            <a:custGeom>
              <a:rect b="b" l="l" r="r" t="t"/>
              <a:pathLst>
                <a:path extrusionOk="0" h="384780" w="256174">
                  <a:moveTo>
                    <a:pt x="256175" y="266357"/>
                  </a:moveTo>
                  <a:cubicBezTo>
                    <a:pt x="256175" y="364220"/>
                    <a:pt x="198573" y="410496"/>
                    <a:pt x="128087" y="370288"/>
                  </a:cubicBezTo>
                  <a:cubicBezTo>
                    <a:pt x="57602" y="329323"/>
                    <a:pt x="0" y="217046"/>
                    <a:pt x="0" y="118424"/>
                  </a:cubicBezTo>
                  <a:cubicBezTo>
                    <a:pt x="0" y="20561"/>
                    <a:pt x="57602" y="-25715"/>
                    <a:pt x="128087" y="14492"/>
                  </a:cubicBezTo>
                  <a:cubicBezTo>
                    <a:pt x="198573" y="55458"/>
                    <a:pt x="256175" y="168494"/>
                    <a:pt x="256175" y="26635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5" name="Google Shape;735;p43"/>
            <p:cNvSpPr/>
            <p:nvPr/>
          </p:nvSpPr>
          <p:spPr>
            <a:xfrm>
              <a:off x="4503709" y="2921561"/>
              <a:ext cx="25617" cy="38478"/>
            </a:xfrm>
            <a:custGeom>
              <a:rect b="b" l="l" r="r" t="t"/>
              <a:pathLst>
                <a:path extrusionOk="0" h="384780" w="256174">
                  <a:moveTo>
                    <a:pt x="256175" y="266357"/>
                  </a:moveTo>
                  <a:cubicBezTo>
                    <a:pt x="256175" y="364220"/>
                    <a:pt x="198573" y="410496"/>
                    <a:pt x="128087" y="370289"/>
                  </a:cubicBezTo>
                  <a:cubicBezTo>
                    <a:pt x="57602" y="329323"/>
                    <a:pt x="0" y="217046"/>
                    <a:pt x="0" y="118424"/>
                  </a:cubicBezTo>
                  <a:cubicBezTo>
                    <a:pt x="0" y="20561"/>
                    <a:pt x="57602" y="-25715"/>
                    <a:pt x="128087" y="14492"/>
                  </a:cubicBezTo>
                  <a:cubicBezTo>
                    <a:pt x="198573" y="56217"/>
                    <a:pt x="256175" y="168494"/>
                    <a:pt x="256175" y="26635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6" name="Google Shape;736;p43"/>
            <p:cNvSpPr/>
            <p:nvPr/>
          </p:nvSpPr>
          <p:spPr>
            <a:xfrm>
              <a:off x="4449224" y="2845607"/>
              <a:ext cx="25617" cy="38478"/>
            </a:xfrm>
            <a:custGeom>
              <a:rect b="b" l="l" r="r" t="t"/>
              <a:pathLst>
                <a:path extrusionOk="0" h="384780" w="256174">
                  <a:moveTo>
                    <a:pt x="256174" y="266356"/>
                  </a:moveTo>
                  <a:cubicBezTo>
                    <a:pt x="256174" y="364220"/>
                    <a:pt x="198573" y="410496"/>
                    <a:pt x="128087" y="370289"/>
                  </a:cubicBezTo>
                  <a:cubicBezTo>
                    <a:pt x="57601" y="329323"/>
                    <a:pt x="0" y="217046"/>
                    <a:pt x="0" y="118424"/>
                  </a:cubicBezTo>
                  <a:cubicBezTo>
                    <a:pt x="0" y="20561"/>
                    <a:pt x="57601" y="-25715"/>
                    <a:pt x="128087" y="14492"/>
                  </a:cubicBezTo>
                  <a:cubicBezTo>
                    <a:pt x="198573" y="55458"/>
                    <a:pt x="256174" y="168494"/>
                    <a:pt x="256174" y="2663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7" name="Google Shape;737;p43"/>
            <p:cNvSpPr/>
            <p:nvPr/>
          </p:nvSpPr>
          <p:spPr>
            <a:xfrm>
              <a:off x="4118464" y="2613062"/>
              <a:ext cx="127026" cy="308913"/>
            </a:xfrm>
            <a:custGeom>
              <a:rect b="b" l="l" r="r" t="t"/>
              <a:pathLst>
                <a:path extrusionOk="0" h="3089134" w="1270260">
                  <a:moveTo>
                    <a:pt x="0" y="0"/>
                  </a:moveTo>
                  <a:lnTo>
                    <a:pt x="1270260" y="733593"/>
                  </a:lnTo>
                  <a:lnTo>
                    <a:pt x="1270260" y="3089134"/>
                  </a:lnTo>
                  <a:lnTo>
                    <a:pt x="0" y="2355541"/>
                  </a:lnTo>
                  <a:lnTo>
                    <a:pt x="0" y="0"/>
                  </a:ln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8" name="Google Shape;738;p43"/>
            <p:cNvSpPr/>
            <p:nvPr/>
          </p:nvSpPr>
          <p:spPr>
            <a:xfrm>
              <a:off x="4130932" y="2752488"/>
              <a:ext cx="102015" cy="69263"/>
            </a:xfrm>
            <a:custGeom>
              <a:rect b="b" l="l" r="r" t="t"/>
              <a:pathLst>
                <a:path extrusionOk="0" h="692627" w="1020149">
                  <a:moveTo>
                    <a:pt x="0" y="0"/>
                  </a:moveTo>
                  <a:lnTo>
                    <a:pt x="1020149" y="589454"/>
                  </a:lnTo>
                  <a:lnTo>
                    <a:pt x="1020149" y="692628"/>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43"/>
            <p:cNvSpPr/>
            <p:nvPr/>
          </p:nvSpPr>
          <p:spPr>
            <a:xfrm>
              <a:off x="4138036" y="2776696"/>
              <a:ext cx="87690" cy="60994"/>
            </a:xfrm>
            <a:custGeom>
              <a:rect b="b" l="l" r="r" t="t"/>
              <a:pathLst>
                <a:path extrusionOk="0" h="609937" w="876904">
                  <a:moveTo>
                    <a:pt x="0" y="0"/>
                  </a:moveTo>
                  <a:lnTo>
                    <a:pt x="876904" y="506764"/>
                  </a:lnTo>
                  <a:lnTo>
                    <a:pt x="876904" y="609937"/>
                  </a:lnTo>
                  <a:lnTo>
                    <a:pt x="0" y="103174"/>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43"/>
            <p:cNvSpPr/>
            <p:nvPr/>
          </p:nvSpPr>
          <p:spPr>
            <a:xfrm>
              <a:off x="4086876" y="2767770"/>
              <a:ext cx="88372" cy="77380"/>
            </a:xfrm>
            <a:custGeom>
              <a:rect b="b" l="l" r="r" t="t"/>
              <a:pathLst>
                <a:path extrusionOk="0" h="773800" w="883725">
                  <a:moveTo>
                    <a:pt x="883725" y="510557"/>
                  </a:moveTo>
                  <a:lnTo>
                    <a:pt x="0" y="0"/>
                  </a:lnTo>
                  <a:lnTo>
                    <a:pt x="0" y="263244"/>
                  </a:lnTo>
                  <a:lnTo>
                    <a:pt x="883725" y="773801"/>
                  </a:lnTo>
                  <a:lnTo>
                    <a:pt x="883725" y="51055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43"/>
            <p:cNvSpPr/>
            <p:nvPr/>
          </p:nvSpPr>
          <p:spPr>
            <a:xfrm>
              <a:off x="4166903" y="2674536"/>
              <a:ext cx="29407" cy="44746"/>
            </a:xfrm>
            <a:custGeom>
              <a:rect b="b" l="l" r="r" t="t"/>
              <a:pathLst>
                <a:path extrusionOk="0" h="447460" w="294069">
                  <a:moveTo>
                    <a:pt x="294070" y="309835"/>
                  </a:moveTo>
                  <a:cubicBezTo>
                    <a:pt x="294070" y="423629"/>
                    <a:pt x="228132" y="477491"/>
                    <a:pt x="147035" y="430457"/>
                  </a:cubicBezTo>
                  <a:cubicBezTo>
                    <a:pt x="65938" y="382663"/>
                    <a:pt x="0" y="252179"/>
                    <a:pt x="0" y="137626"/>
                  </a:cubicBezTo>
                  <a:cubicBezTo>
                    <a:pt x="0" y="23832"/>
                    <a:pt x="65938" y="-30031"/>
                    <a:pt x="147035" y="17004"/>
                  </a:cubicBezTo>
                  <a:cubicBezTo>
                    <a:pt x="228132" y="64798"/>
                    <a:pt x="294070" y="196040"/>
                    <a:pt x="294070" y="30983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43"/>
            <p:cNvSpPr/>
            <p:nvPr/>
          </p:nvSpPr>
          <p:spPr>
            <a:xfrm>
              <a:off x="4155690" y="2723559"/>
              <a:ext cx="51747" cy="52948"/>
            </a:xfrm>
            <a:custGeom>
              <a:rect b="b" l="l" r="r" t="t"/>
              <a:pathLst>
                <a:path extrusionOk="0" h="529476" w="517473">
                  <a:moveTo>
                    <a:pt x="258737" y="30651"/>
                  </a:moveTo>
                  <a:cubicBezTo>
                    <a:pt x="127618" y="-45971"/>
                    <a:pt x="19237" y="26099"/>
                    <a:pt x="289" y="190721"/>
                  </a:cubicBezTo>
                  <a:cubicBezTo>
                    <a:pt x="-2743" y="219549"/>
                    <a:pt x="18479" y="257480"/>
                    <a:pt x="45006" y="272653"/>
                  </a:cubicBezTo>
                  <a:lnTo>
                    <a:pt x="472468" y="523000"/>
                  </a:lnTo>
                  <a:cubicBezTo>
                    <a:pt x="498995" y="538173"/>
                    <a:pt x="520217" y="526035"/>
                    <a:pt x="517185" y="493414"/>
                  </a:cubicBezTo>
                  <a:cubicBezTo>
                    <a:pt x="498995" y="305274"/>
                    <a:pt x="389856" y="107272"/>
                    <a:pt x="258737" y="306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43"/>
            <p:cNvSpPr/>
            <p:nvPr/>
          </p:nvSpPr>
          <p:spPr>
            <a:xfrm>
              <a:off x="4281087" y="3028157"/>
              <a:ext cx="46988" cy="62439"/>
            </a:xfrm>
            <a:custGeom>
              <a:rect b="b" l="l" r="r" t="t"/>
              <a:pathLst>
                <a:path extrusionOk="0" h="624394" w="469875">
                  <a:moveTo>
                    <a:pt x="234938" y="624395"/>
                  </a:moveTo>
                  <a:cubicBezTo>
                    <a:pt x="-223599" y="34182"/>
                    <a:pt x="108366" y="-179751"/>
                    <a:pt x="234938" y="166183"/>
                  </a:cubicBezTo>
                  <a:cubicBezTo>
                    <a:pt x="361509" y="-32577"/>
                    <a:pt x="693474" y="563704"/>
                    <a:pt x="234938" y="624395"/>
                  </a:cubicBezTo>
                  <a:close/>
                </a:path>
              </a:pathLst>
            </a:custGeom>
            <a:gradFill>
              <a:gsLst>
                <a:gs pos="0">
                  <a:srgbClr val="FFFFFF">
                    <a:alpha val="29803"/>
                    <a:alpha val="29800"/>
                  </a:srgbClr>
                </a:gs>
                <a:gs pos="100000">
                  <a:srgbClr val="FFFFFF">
                    <a:alpha val="0"/>
                    <a:alpha val="29800"/>
                  </a:srgbClr>
                </a:gs>
              </a:gsLst>
              <a:lin ang="5400012"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49" name="Google Shape;749;p44"/>
          <p:cNvPicPr preferRelativeResize="0"/>
          <p:nvPr/>
        </p:nvPicPr>
        <p:blipFill>
          <a:blip r:embed="rId3">
            <a:alphaModFix/>
          </a:blip>
          <a:stretch>
            <a:fillRect/>
          </a:stretch>
        </p:blipFill>
        <p:spPr>
          <a:xfrm>
            <a:off x="1510150" y="1012875"/>
            <a:ext cx="6123696" cy="3664075"/>
          </a:xfrm>
          <a:prstGeom prst="rect">
            <a:avLst/>
          </a:prstGeom>
          <a:noFill/>
          <a:ln>
            <a:noFill/>
          </a:ln>
        </p:spPr>
      </p:pic>
      <p:sp>
        <p:nvSpPr>
          <p:cNvPr id="750" name="Google Shape;750;p44"/>
          <p:cNvSpPr txBox="1"/>
          <p:nvPr>
            <p:ph type="title"/>
          </p:nvPr>
        </p:nvSpPr>
        <p:spPr>
          <a:xfrm>
            <a:off x="855300" y="38092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 IMPORTANCE</a:t>
            </a:r>
            <a:endParaRPr/>
          </a:p>
        </p:txBody>
      </p:sp>
      <p:sp>
        <p:nvSpPr>
          <p:cNvPr id="751" name="Google Shape;751;p44"/>
          <p:cNvSpPr/>
          <p:nvPr/>
        </p:nvSpPr>
        <p:spPr>
          <a:xfrm>
            <a:off x="4280650" y="1467975"/>
            <a:ext cx="448200" cy="2823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2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5"/>
          <p:cNvSpPr txBox="1"/>
          <p:nvPr>
            <p:ph type="title"/>
          </p:nvPr>
        </p:nvSpPr>
        <p:spPr>
          <a:xfrm>
            <a:off x="1052100" y="112150"/>
            <a:ext cx="5307000" cy="69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LOW CORRELATION FEATURES</a:t>
            </a:r>
            <a:endParaRPr/>
          </a:p>
        </p:txBody>
      </p:sp>
      <p:sp>
        <p:nvSpPr>
          <p:cNvPr id="757" name="Google Shape;757;p45"/>
          <p:cNvSpPr txBox="1"/>
          <p:nvPr>
            <p:ph idx="1" type="body"/>
          </p:nvPr>
        </p:nvSpPr>
        <p:spPr>
          <a:xfrm>
            <a:off x="1052100" y="892773"/>
            <a:ext cx="5307000" cy="1048800"/>
          </a:xfrm>
          <a:prstGeom prst="rect">
            <a:avLst/>
          </a:prstGeom>
        </p:spPr>
        <p:txBody>
          <a:bodyPr anchorCtr="0" anchor="t" bIns="0" lIns="0" spcFirstLastPara="1" rIns="0" wrap="square" tIns="0">
            <a:noAutofit/>
          </a:bodyPr>
          <a:lstStyle/>
          <a:p>
            <a:pPr indent="0" lvl="0" marL="0" rtl="0" algn="l">
              <a:spcBef>
                <a:spcPts val="700"/>
              </a:spcBef>
              <a:spcAft>
                <a:spcPts val="0"/>
              </a:spcAft>
              <a:buNone/>
            </a:pPr>
            <a:r>
              <a:rPr lang="en" sz="1400">
                <a:latin typeface="Roboto"/>
                <a:ea typeface="Roboto"/>
                <a:cs typeface="Roboto"/>
                <a:sym typeface="Roboto"/>
              </a:rPr>
              <a:t>Testing effect on accuracy after removing low correlation features/predictors.</a:t>
            </a:r>
            <a:endParaRPr sz="1400">
              <a:latin typeface="Roboto"/>
              <a:ea typeface="Roboto"/>
              <a:cs typeface="Roboto"/>
              <a:sym typeface="Roboto"/>
            </a:endParaRPr>
          </a:p>
          <a:p>
            <a:pPr indent="0" lvl="0" marL="0" rtl="0" algn="l">
              <a:spcBef>
                <a:spcPts val="700"/>
              </a:spcBef>
              <a:spcAft>
                <a:spcPts val="0"/>
              </a:spcAft>
              <a:buNone/>
            </a:pPr>
            <a:r>
              <a:rPr lang="en" sz="1200">
                <a:latin typeface="Roboto"/>
                <a:ea typeface="Roboto"/>
                <a:cs typeface="Roboto"/>
                <a:sym typeface="Roboto"/>
              </a:rPr>
              <a:t>Removed 'Duration', 'Vote_Average', 'Movie_Popularity'</a:t>
            </a:r>
            <a:endParaRPr sz="1200">
              <a:latin typeface="Roboto"/>
              <a:ea typeface="Roboto"/>
              <a:cs typeface="Roboto"/>
              <a:sym typeface="Roboto"/>
            </a:endParaRPr>
          </a:p>
          <a:p>
            <a:pPr indent="0" lvl="0" marL="0" rtl="0" algn="l">
              <a:spcBef>
                <a:spcPts val="500"/>
              </a:spcBef>
              <a:spcAft>
                <a:spcPts val="800"/>
              </a:spcAft>
              <a:buNone/>
            </a:pPr>
            <a:r>
              <a:t/>
            </a:r>
            <a:endParaRPr/>
          </a:p>
        </p:txBody>
      </p:sp>
      <p:sp>
        <p:nvSpPr>
          <p:cNvPr id="758" name="Google Shape;758;p45"/>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59" name="Google Shape;759;p45"/>
          <p:cNvSpPr/>
          <p:nvPr/>
        </p:nvSpPr>
        <p:spPr>
          <a:xfrm>
            <a:off x="2718550" y="2348750"/>
            <a:ext cx="347400" cy="26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45"/>
          <p:cNvPicPr preferRelativeResize="0"/>
          <p:nvPr/>
        </p:nvPicPr>
        <p:blipFill>
          <a:blip r:embed="rId3">
            <a:alphaModFix/>
          </a:blip>
          <a:stretch>
            <a:fillRect/>
          </a:stretch>
        </p:blipFill>
        <p:spPr>
          <a:xfrm>
            <a:off x="660825" y="1941575"/>
            <a:ext cx="4031449" cy="2726950"/>
          </a:xfrm>
          <a:prstGeom prst="rect">
            <a:avLst/>
          </a:prstGeom>
          <a:noFill/>
          <a:ln>
            <a:noFill/>
          </a:ln>
        </p:spPr>
      </p:pic>
      <p:pic>
        <p:nvPicPr>
          <p:cNvPr id="761" name="Google Shape;761;p45"/>
          <p:cNvPicPr preferRelativeResize="0"/>
          <p:nvPr/>
        </p:nvPicPr>
        <p:blipFill>
          <a:blip r:embed="rId4">
            <a:alphaModFix/>
          </a:blip>
          <a:stretch>
            <a:fillRect/>
          </a:stretch>
        </p:blipFill>
        <p:spPr>
          <a:xfrm>
            <a:off x="4692275" y="1941575"/>
            <a:ext cx="4031449" cy="2726950"/>
          </a:xfrm>
          <a:prstGeom prst="rect">
            <a:avLst/>
          </a:prstGeom>
          <a:noFill/>
          <a:ln>
            <a:noFill/>
          </a:ln>
        </p:spPr>
      </p:pic>
      <p:sp>
        <p:nvSpPr>
          <p:cNvPr id="762" name="Google Shape;762;p45"/>
          <p:cNvSpPr/>
          <p:nvPr/>
        </p:nvSpPr>
        <p:spPr>
          <a:xfrm>
            <a:off x="3826975" y="3142350"/>
            <a:ext cx="347400" cy="26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6766000" y="2437350"/>
            <a:ext cx="347400" cy="26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7855875" y="2706150"/>
            <a:ext cx="347400" cy="26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txBox="1"/>
          <p:nvPr/>
        </p:nvSpPr>
        <p:spPr>
          <a:xfrm>
            <a:off x="6316575" y="710625"/>
            <a:ext cx="274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Light"/>
                <a:ea typeface="Barlow Light"/>
                <a:cs typeface="Barlow Light"/>
                <a:sym typeface="Barlow Light"/>
              </a:rPr>
              <a:t>NOTE: Small typo in the </a:t>
            </a:r>
            <a:endParaRPr>
              <a:solidFill>
                <a:schemeClr val="dk1"/>
              </a:solidFill>
              <a:latin typeface="Barlow Light"/>
              <a:ea typeface="Barlow Light"/>
              <a:cs typeface="Barlow Light"/>
              <a:sym typeface="Barlow Light"/>
            </a:endParaRPr>
          </a:p>
          <a:p>
            <a:pPr indent="0" lvl="0" marL="0" rtl="0" algn="l">
              <a:spcBef>
                <a:spcPts val="0"/>
              </a:spcBef>
              <a:spcAft>
                <a:spcPts val="0"/>
              </a:spcAft>
              <a:buNone/>
            </a:pPr>
            <a:r>
              <a:rPr lang="en">
                <a:solidFill>
                  <a:schemeClr val="dk1"/>
                </a:solidFill>
                <a:latin typeface="Barlow Light"/>
                <a:ea typeface="Barlow Light"/>
                <a:cs typeface="Barlow Light"/>
                <a:sym typeface="Barlow Light"/>
              </a:rPr>
              <a:t>Presentation vid (6min 44s)</a:t>
            </a:r>
            <a:endParaRPr>
              <a:solidFill>
                <a:schemeClr val="dk1"/>
              </a:solidFill>
              <a:latin typeface="Barlow Light"/>
              <a:ea typeface="Barlow Light"/>
              <a:cs typeface="Barlow Light"/>
              <a:sym typeface="Barlow Light"/>
            </a:endParaRPr>
          </a:p>
        </p:txBody>
      </p:sp>
      <p:sp>
        <p:nvSpPr>
          <p:cNvPr id="766" name="Google Shape;766;p45"/>
          <p:cNvSpPr/>
          <p:nvPr/>
        </p:nvSpPr>
        <p:spPr>
          <a:xfrm>
            <a:off x="2718550" y="2292150"/>
            <a:ext cx="347400" cy="268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2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2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2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2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46"/>
          <p:cNvPicPr preferRelativeResize="0"/>
          <p:nvPr/>
        </p:nvPicPr>
        <p:blipFill>
          <a:blip r:embed="rId3">
            <a:alphaModFix/>
          </a:blip>
          <a:stretch>
            <a:fillRect/>
          </a:stretch>
        </p:blipFill>
        <p:spPr>
          <a:xfrm>
            <a:off x="758963" y="3120375"/>
            <a:ext cx="4757409" cy="1499700"/>
          </a:xfrm>
          <a:prstGeom prst="rect">
            <a:avLst/>
          </a:prstGeom>
          <a:noFill/>
          <a:ln>
            <a:noFill/>
          </a:ln>
        </p:spPr>
      </p:pic>
      <p:sp>
        <p:nvSpPr>
          <p:cNvPr id="772" name="Google Shape;772;p46"/>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LIMITATIONS</a:t>
            </a:r>
            <a:endParaRPr/>
          </a:p>
        </p:txBody>
      </p:sp>
      <p:sp>
        <p:nvSpPr>
          <p:cNvPr id="773" name="Google Shape;773;p46"/>
          <p:cNvSpPr txBox="1"/>
          <p:nvPr>
            <p:ph idx="1" type="body"/>
          </p:nvPr>
        </p:nvSpPr>
        <p:spPr>
          <a:xfrm>
            <a:off x="855300" y="1353950"/>
            <a:ext cx="4198500" cy="14406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Char char="-"/>
            </a:pPr>
            <a:r>
              <a:rPr lang="en" sz="1600"/>
              <a:t>Revenue is left skewed</a:t>
            </a:r>
            <a:br>
              <a:rPr lang="en" sz="1600"/>
            </a:br>
            <a:endParaRPr sz="1600"/>
          </a:p>
          <a:p>
            <a:pPr indent="-330200" lvl="0" marL="457200" rtl="0" algn="l">
              <a:lnSpc>
                <a:spcPct val="115000"/>
              </a:lnSpc>
              <a:spcBef>
                <a:spcPts val="0"/>
              </a:spcBef>
              <a:spcAft>
                <a:spcPts val="0"/>
              </a:spcAft>
              <a:buSzPts val="1600"/>
              <a:buChar char="-"/>
            </a:pPr>
            <a:r>
              <a:rPr lang="en" sz="1600"/>
              <a:t>Lack of data</a:t>
            </a:r>
            <a:endParaRPr sz="1600"/>
          </a:p>
        </p:txBody>
      </p:sp>
      <p:sp>
        <p:nvSpPr>
          <p:cNvPr id="774" name="Google Shape;774;p4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5" name="Google Shape;775;p46"/>
          <p:cNvSpPr txBox="1"/>
          <p:nvPr>
            <p:ph idx="1" type="body"/>
          </p:nvPr>
        </p:nvSpPr>
        <p:spPr>
          <a:xfrm>
            <a:off x="2676228" y="4707181"/>
            <a:ext cx="2745600" cy="210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600"/>
              <a:t>Revenue (millions)</a:t>
            </a:r>
            <a:endParaRPr sz="1600"/>
          </a:p>
        </p:txBody>
      </p:sp>
      <p:sp>
        <p:nvSpPr>
          <p:cNvPr id="776" name="Google Shape;776;p46"/>
          <p:cNvSpPr txBox="1"/>
          <p:nvPr>
            <p:ph idx="1" type="body"/>
          </p:nvPr>
        </p:nvSpPr>
        <p:spPr>
          <a:xfrm rot="-5400000">
            <a:off x="270950" y="3689123"/>
            <a:ext cx="596100" cy="210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600"/>
              <a:t>Count</a:t>
            </a:r>
            <a:endParaRPr sz="1600"/>
          </a:p>
        </p:txBody>
      </p:sp>
      <p:pic>
        <p:nvPicPr>
          <p:cNvPr id="777" name="Google Shape;777;p46"/>
          <p:cNvPicPr preferRelativeResize="0"/>
          <p:nvPr/>
        </p:nvPicPr>
        <p:blipFill>
          <a:blip r:embed="rId4">
            <a:alphaModFix/>
          </a:blip>
          <a:stretch>
            <a:fillRect/>
          </a:stretch>
        </p:blipFill>
        <p:spPr>
          <a:xfrm>
            <a:off x="3603401" y="1266213"/>
            <a:ext cx="4825876" cy="1616075"/>
          </a:xfrm>
          <a:prstGeom prst="rect">
            <a:avLst/>
          </a:prstGeom>
          <a:noFill/>
          <a:ln>
            <a:noFill/>
          </a:ln>
        </p:spPr>
      </p:pic>
      <p:sp>
        <p:nvSpPr>
          <p:cNvPr id="778" name="Google Shape;778;p46"/>
          <p:cNvSpPr/>
          <p:nvPr/>
        </p:nvSpPr>
        <p:spPr>
          <a:xfrm>
            <a:off x="1068305" y="3120385"/>
            <a:ext cx="1077000" cy="1499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6"/>
          <p:cNvSpPr/>
          <p:nvPr/>
        </p:nvSpPr>
        <p:spPr>
          <a:xfrm>
            <a:off x="4381499" y="1911700"/>
            <a:ext cx="3909600" cy="1818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2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2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7"/>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STRATIFIED SAMPLING</a:t>
            </a:r>
            <a:endParaRPr/>
          </a:p>
        </p:txBody>
      </p:sp>
      <p:sp>
        <p:nvSpPr>
          <p:cNvPr id="785" name="Google Shape;785;p4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86" name="Google Shape;786;p47"/>
          <p:cNvPicPr preferRelativeResize="0"/>
          <p:nvPr/>
        </p:nvPicPr>
        <p:blipFill>
          <a:blip r:embed="rId3">
            <a:alphaModFix/>
          </a:blip>
          <a:stretch>
            <a:fillRect/>
          </a:stretch>
        </p:blipFill>
        <p:spPr>
          <a:xfrm>
            <a:off x="969813" y="2041101"/>
            <a:ext cx="7204376" cy="2569875"/>
          </a:xfrm>
          <a:prstGeom prst="rect">
            <a:avLst/>
          </a:prstGeom>
          <a:noFill/>
          <a:ln>
            <a:noFill/>
          </a:ln>
        </p:spPr>
      </p:pic>
      <p:pic>
        <p:nvPicPr>
          <p:cNvPr id="787" name="Google Shape;787;p47"/>
          <p:cNvPicPr preferRelativeResize="0"/>
          <p:nvPr/>
        </p:nvPicPr>
        <p:blipFill>
          <a:blip r:embed="rId4">
            <a:alphaModFix/>
          </a:blip>
          <a:stretch>
            <a:fillRect/>
          </a:stretch>
        </p:blipFill>
        <p:spPr>
          <a:xfrm>
            <a:off x="5179500" y="953800"/>
            <a:ext cx="2994700" cy="1087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3" name="Google Shape;793;p48"/>
          <p:cNvSpPr txBox="1"/>
          <p:nvPr>
            <p:ph type="title"/>
          </p:nvPr>
        </p:nvSpPr>
        <p:spPr>
          <a:xfrm>
            <a:off x="855300" y="142375"/>
            <a:ext cx="7693800" cy="45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Conduct another Machine Learning for outliers</a:t>
            </a:r>
            <a:endParaRPr/>
          </a:p>
        </p:txBody>
      </p:sp>
      <p:pic>
        <p:nvPicPr>
          <p:cNvPr id="794" name="Google Shape;794;p48"/>
          <p:cNvPicPr preferRelativeResize="0"/>
          <p:nvPr/>
        </p:nvPicPr>
        <p:blipFill>
          <a:blip r:embed="rId3">
            <a:alphaModFix/>
          </a:blip>
          <a:stretch>
            <a:fillRect/>
          </a:stretch>
        </p:blipFill>
        <p:spPr>
          <a:xfrm>
            <a:off x="855300" y="658500"/>
            <a:ext cx="7604599" cy="4288050"/>
          </a:xfrm>
          <a:prstGeom prst="rect">
            <a:avLst/>
          </a:prstGeom>
          <a:noFill/>
          <a:ln>
            <a:noFill/>
          </a:ln>
        </p:spPr>
      </p:pic>
      <p:sp>
        <p:nvSpPr>
          <p:cNvPr id="795" name="Google Shape;795;p48"/>
          <p:cNvSpPr/>
          <p:nvPr/>
        </p:nvSpPr>
        <p:spPr>
          <a:xfrm>
            <a:off x="1205275" y="2802050"/>
            <a:ext cx="2474100" cy="94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1205275" y="3807850"/>
            <a:ext cx="2474100" cy="94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1205275" y="658500"/>
            <a:ext cx="2474100" cy="94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200"/>
                                        <p:tgtEl>
                                          <p:spTgt spid="7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49"/>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803" name="Google Shape;803;p4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4" name="Google Shape;804;p49"/>
          <p:cNvSpPr txBox="1"/>
          <p:nvPr/>
        </p:nvSpPr>
        <p:spPr>
          <a:xfrm>
            <a:off x="1850200" y="3379000"/>
            <a:ext cx="1489200" cy="122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Roydon</a:t>
            </a:r>
            <a:br>
              <a:rPr lang="en">
                <a:latin typeface="Barlow"/>
                <a:ea typeface="Barlow"/>
                <a:cs typeface="Barlow"/>
                <a:sym typeface="Barlow"/>
              </a:rPr>
            </a:b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Data Extraction</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Data Pre-Processing</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Machine Learning Models</a:t>
            </a:r>
            <a:endParaRPr sz="900">
              <a:solidFill>
                <a:schemeClr val="dk2"/>
              </a:solidFill>
              <a:latin typeface="Barlow"/>
              <a:ea typeface="Barlow"/>
              <a:cs typeface="Barlow"/>
              <a:sym typeface="Barlow"/>
            </a:endParaRPr>
          </a:p>
          <a:p>
            <a:pPr indent="0" lvl="0" marL="0" rtl="0" algn="ctr">
              <a:spcBef>
                <a:spcPts val="400"/>
              </a:spcBef>
              <a:spcAft>
                <a:spcPts val="400"/>
              </a:spcAft>
              <a:buNone/>
            </a:pPr>
            <a:r>
              <a:rPr lang="en" sz="900">
                <a:solidFill>
                  <a:schemeClr val="dk2"/>
                </a:solidFill>
                <a:latin typeface="Barlow"/>
                <a:ea typeface="Barlow"/>
                <a:cs typeface="Barlow"/>
                <a:sym typeface="Barlow"/>
              </a:rPr>
              <a:t>Editor</a:t>
            </a:r>
            <a:endParaRPr sz="900">
              <a:solidFill>
                <a:schemeClr val="dk2"/>
              </a:solidFill>
              <a:latin typeface="Barlow"/>
              <a:ea typeface="Barlow"/>
              <a:cs typeface="Barlow"/>
              <a:sym typeface="Barlow"/>
            </a:endParaRPr>
          </a:p>
        </p:txBody>
      </p:sp>
      <p:sp>
        <p:nvSpPr>
          <p:cNvPr id="805" name="Google Shape;805;p49"/>
          <p:cNvSpPr txBox="1"/>
          <p:nvPr/>
        </p:nvSpPr>
        <p:spPr>
          <a:xfrm>
            <a:off x="3829925" y="3379000"/>
            <a:ext cx="1489200" cy="117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Bryan</a:t>
            </a:r>
            <a:br>
              <a:rPr lang="en">
                <a:latin typeface="Barlow"/>
                <a:ea typeface="Barlow"/>
                <a:cs typeface="Barlow"/>
                <a:sym typeface="Barlow"/>
              </a:rPr>
            </a:b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Exploratory Analysis </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Machine Learning Models</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Slides</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sp>
        <p:nvSpPr>
          <p:cNvPr id="806" name="Google Shape;806;p49"/>
          <p:cNvSpPr txBox="1"/>
          <p:nvPr/>
        </p:nvSpPr>
        <p:spPr>
          <a:xfrm>
            <a:off x="5809650" y="3379000"/>
            <a:ext cx="1489200" cy="108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Barlow"/>
                <a:ea typeface="Barlow"/>
                <a:cs typeface="Barlow"/>
                <a:sym typeface="Barlow"/>
              </a:rPr>
              <a:t>Jun Jie</a:t>
            </a:r>
            <a:br>
              <a:rPr lang="en">
                <a:latin typeface="Barlow"/>
                <a:ea typeface="Barlow"/>
                <a:cs typeface="Barlow"/>
                <a:sym typeface="Barlow"/>
              </a:rPr>
            </a:br>
            <a:endParaRPr sz="8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Exploratory Analysis </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Machine Learning Models</a:t>
            </a:r>
            <a:endParaRPr sz="900">
              <a:solidFill>
                <a:schemeClr val="dk2"/>
              </a:solidFill>
              <a:latin typeface="Barlow"/>
              <a:ea typeface="Barlow"/>
              <a:cs typeface="Barlow"/>
              <a:sym typeface="Barlow"/>
            </a:endParaRPr>
          </a:p>
          <a:p>
            <a:pPr indent="0" lvl="0" marL="0" rtl="0" algn="ctr">
              <a:spcBef>
                <a:spcPts val="400"/>
              </a:spcBef>
              <a:spcAft>
                <a:spcPts val="0"/>
              </a:spcAft>
              <a:buNone/>
            </a:pPr>
            <a:r>
              <a:rPr lang="en" sz="900">
                <a:solidFill>
                  <a:schemeClr val="dk2"/>
                </a:solidFill>
                <a:latin typeface="Barlow"/>
                <a:ea typeface="Barlow"/>
                <a:cs typeface="Barlow"/>
                <a:sym typeface="Barlow"/>
              </a:rPr>
              <a:t>Presenter</a:t>
            </a:r>
            <a:endParaRPr>
              <a:latin typeface="Barlow"/>
              <a:ea typeface="Barlow"/>
              <a:cs typeface="Barlow"/>
              <a:sym typeface="Barlow"/>
            </a:endParaRPr>
          </a:p>
          <a:p>
            <a:pPr indent="0" lvl="0" marL="0" rtl="0" algn="ctr">
              <a:spcBef>
                <a:spcPts val="400"/>
              </a:spcBef>
              <a:spcAft>
                <a:spcPts val="400"/>
              </a:spcAft>
              <a:buNone/>
            </a:pPr>
            <a:r>
              <a:t/>
            </a:r>
            <a:endParaRPr>
              <a:latin typeface="Barlow"/>
              <a:ea typeface="Barlow"/>
              <a:cs typeface="Barlow"/>
              <a:sym typeface="Barlow"/>
            </a:endParaRPr>
          </a:p>
        </p:txBody>
      </p:sp>
      <p:pic>
        <p:nvPicPr>
          <p:cNvPr id="807" name="Google Shape;807;p49"/>
          <p:cNvPicPr preferRelativeResize="0"/>
          <p:nvPr/>
        </p:nvPicPr>
        <p:blipFill>
          <a:blip r:embed="rId3">
            <a:alphaModFix/>
          </a:blip>
          <a:stretch>
            <a:fillRect/>
          </a:stretch>
        </p:blipFill>
        <p:spPr>
          <a:xfrm>
            <a:off x="1874513" y="1784288"/>
            <a:ext cx="1440574" cy="1440574"/>
          </a:xfrm>
          <a:prstGeom prst="rect">
            <a:avLst/>
          </a:prstGeom>
          <a:noFill/>
          <a:ln>
            <a:noFill/>
          </a:ln>
        </p:spPr>
      </p:pic>
      <p:pic>
        <p:nvPicPr>
          <p:cNvPr id="808" name="Google Shape;808;p49"/>
          <p:cNvPicPr preferRelativeResize="0"/>
          <p:nvPr/>
        </p:nvPicPr>
        <p:blipFill>
          <a:blip r:embed="rId4">
            <a:alphaModFix/>
          </a:blip>
          <a:stretch>
            <a:fillRect/>
          </a:stretch>
        </p:blipFill>
        <p:spPr>
          <a:xfrm>
            <a:off x="6017325" y="1788675"/>
            <a:ext cx="1081302" cy="1441700"/>
          </a:xfrm>
          <a:prstGeom prst="rect">
            <a:avLst/>
          </a:prstGeom>
          <a:noFill/>
          <a:ln>
            <a:noFill/>
          </a:ln>
        </p:spPr>
      </p:pic>
      <p:pic>
        <p:nvPicPr>
          <p:cNvPr id="809" name="Google Shape;809;p49"/>
          <p:cNvPicPr preferRelativeResize="0"/>
          <p:nvPr/>
        </p:nvPicPr>
        <p:blipFill>
          <a:blip r:embed="rId5">
            <a:alphaModFix/>
          </a:blip>
          <a:stretch>
            <a:fillRect/>
          </a:stretch>
        </p:blipFill>
        <p:spPr>
          <a:xfrm>
            <a:off x="4135885" y="1789250"/>
            <a:ext cx="1060625" cy="144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pic>
        <p:nvPicPr>
          <p:cNvPr id="172" name="Google Shape;172;p14"/>
          <p:cNvPicPr preferRelativeResize="0"/>
          <p:nvPr/>
        </p:nvPicPr>
        <p:blipFill>
          <a:blip r:embed="rId4">
            <a:alphaModFix/>
          </a:blip>
          <a:stretch>
            <a:fillRect/>
          </a:stretch>
        </p:blipFill>
        <p:spPr>
          <a:xfrm>
            <a:off x="0" y="0"/>
            <a:ext cx="9144003" cy="5143478"/>
          </a:xfrm>
          <a:prstGeom prst="rect">
            <a:avLst/>
          </a:prstGeom>
          <a:noFill/>
          <a:ln>
            <a:noFill/>
          </a:ln>
        </p:spPr>
      </p:pic>
      <p:sp>
        <p:nvSpPr>
          <p:cNvPr id="173" name="Google Shape;173;p14"/>
          <p:cNvSpPr txBox="1"/>
          <p:nvPr>
            <p:ph idx="4294967295" type="title"/>
          </p:nvPr>
        </p:nvSpPr>
        <p:spPr>
          <a:xfrm>
            <a:off x="3864575" y="1422875"/>
            <a:ext cx="3754500" cy="208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4000">
                <a:solidFill>
                  <a:schemeClr val="accent2"/>
                </a:solidFill>
              </a:rPr>
              <a:t>TMDB’S</a:t>
            </a:r>
            <a:endParaRPr b="0" sz="4000">
              <a:solidFill>
                <a:schemeClr val="accent2"/>
              </a:solidFill>
            </a:endParaRPr>
          </a:p>
          <a:p>
            <a:pPr indent="0" lvl="0" marL="0" rtl="0" algn="l">
              <a:spcBef>
                <a:spcPts val="0"/>
              </a:spcBef>
              <a:spcAft>
                <a:spcPts val="0"/>
              </a:spcAft>
              <a:buNone/>
            </a:pPr>
            <a:r>
              <a:rPr lang="en" sz="4000"/>
              <a:t>MOVIE DATASET</a:t>
            </a:r>
            <a:endParaRPr sz="4000"/>
          </a:p>
        </p:txBody>
      </p:sp>
      <p:sp>
        <p:nvSpPr>
          <p:cNvPr id="174" name="Google Shape;174;p14"/>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0"/>
          <p:cNvSpPr txBox="1"/>
          <p:nvPr>
            <p:ph type="title"/>
          </p:nvPr>
        </p:nvSpPr>
        <p:spPr>
          <a:xfrm>
            <a:off x="855300" y="68887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REFERENCES</a:t>
            </a:r>
            <a:endParaRPr/>
          </a:p>
        </p:txBody>
      </p:sp>
      <p:sp>
        <p:nvSpPr>
          <p:cNvPr id="815" name="Google Shape;815;p50"/>
          <p:cNvSpPr txBox="1"/>
          <p:nvPr>
            <p:ph idx="1" type="body"/>
          </p:nvPr>
        </p:nvSpPr>
        <p:spPr>
          <a:xfrm>
            <a:off x="855300" y="1206825"/>
            <a:ext cx="6763800" cy="3396000"/>
          </a:xfrm>
          <a:prstGeom prst="rect">
            <a:avLst/>
          </a:prstGeom>
          <a:noFill/>
          <a:ln>
            <a:noFill/>
          </a:ln>
        </p:spPr>
        <p:txBody>
          <a:bodyPr anchorCtr="0" anchor="t" bIns="0" lIns="0" spcFirstLastPara="1" rIns="0" wrap="square" tIns="0">
            <a:noAutofit/>
          </a:bodyPr>
          <a:lstStyle/>
          <a:p>
            <a:pPr indent="-292100" lvl="0" marL="457200" rtl="0" algn="l">
              <a:lnSpc>
                <a:spcPct val="115000"/>
              </a:lnSpc>
              <a:spcBef>
                <a:spcPts val="0"/>
              </a:spcBef>
              <a:spcAft>
                <a:spcPts val="0"/>
              </a:spcAft>
              <a:buClr>
                <a:schemeClr val="accent3"/>
              </a:buClr>
              <a:buSzPts val="1000"/>
              <a:buFont typeface="Barlow"/>
              <a:buAutoNum type="arabicPeriod"/>
            </a:pPr>
            <a:r>
              <a:rPr lang="en" sz="1000">
                <a:latin typeface="Barlow"/>
                <a:ea typeface="Barlow"/>
                <a:cs typeface="Barlow"/>
                <a:sym typeface="Barlow"/>
              </a:rPr>
              <a:t>Free4kwallpapers.com. 2021. </a:t>
            </a:r>
            <a:r>
              <a:rPr i="1" lang="en" sz="1000">
                <a:latin typeface="Barlow"/>
                <a:ea typeface="Barlow"/>
                <a:cs typeface="Barlow"/>
                <a:sym typeface="Barlow"/>
              </a:rPr>
              <a:t>Movie 4K wallpapers for your desktop or mobile screen free and easy to download</a:t>
            </a:r>
            <a:r>
              <a:rPr lang="en" sz="1000">
                <a:latin typeface="Barlow"/>
                <a:ea typeface="Barlow"/>
                <a:cs typeface="Barlow"/>
                <a:sym typeface="Barlow"/>
              </a:rPr>
              <a:t>. [online] Available at: &lt;https://free4kwallpapers.com/movie-wallpapers&gt; [Accessed 22 April 2021].</a:t>
            </a:r>
            <a:endParaRPr/>
          </a:p>
          <a:p>
            <a:pPr indent="-292100" lvl="0" marL="457200" rtl="0" algn="l">
              <a:lnSpc>
                <a:spcPct val="115000"/>
              </a:lnSpc>
              <a:spcBef>
                <a:spcPts val="0"/>
              </a:spcBef>
              <a:spcAft>
                <a:spcPts val="0"/>
              </a:spcAft>
              <a:buClr>
                <a:schemeClr val="accent3"/>
              </a:buClr>
              <a:buSzPts val="1000"/>
              <a:buFont typeface="Barlow"/>
              <a:buAutoNum type="arabicPeriod"/>
            </a:pPr>
            <a:r>
              <a:rPr lang="en" sz="1000">
                <a:latin typeface="Barlow"/>
                <a:ea typeface="Barlow"/>
                <a:cs typeface="Barlow"/>
                <a:sym typeface="Barlow"/>
              </a:rPr>
              <a:t>DEV Community. 2021. </a:t>
            </a:r>
            <a:r>
              <a:rPr i="1" lang="en" sz="1000">
                <a:latin typeface="Barlow"/>
                <a:ea typeface="Barlow"/>
                <a:cs typeface="Barlow"/>
                <a:sym typeface="Barlow"/>
              </a:rPr>
              <a:t>How to Use the TMDB API to Find Films with the Highest Revenue</a:t>
            </a:r>
            <a:r>
              <a:rPr lang="en" sz="1000">
                <a:latin typeface="Barlow"/>
                <a:ea typeface="Barlow"/>
                <a:cs typeface="Barlow"/>
                <a:sym typeface="Barlow"/>
              </a:rPr>
              <a:t>. [online] Available at: &lt;https://dev.to/m0nica/how-to-use-the-tmdb-api-to-find-films-with-the-highest-revenue-82p&gt; [Accessed 22 April 2021].</a:t>
            </a:r>
            <a:endParaRPr sz="1000">
              <a:latin typeface="Barlow"/>
              <a:ea typeface="Barlow"/>
              <a:cs typeface="Barlow"/>
              <a:sym typeface="Barlow"/>
            </a:endParaRPr>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GitHub. 2021. </a:t>
            </a:r>
            <a:r>
              <a:rPr i="1" lang="en" sz="1000">
                <a:latin typeface="Barlow"/>
                <a:ea typeface="Barlow"/>
                <a:cs typeface="Barlow"/>
                <a:sym typeface="Barlow"/>
              </a:rPr>
              <a:t>ageron/handson-ml2</a:t>
            </a:r>
            <a:r>
              <a:rPr lang="en" sz="1000">
                <a:latin typeface="Barlow"/>
                <a:ea typeface="Barlow"/>
                <a:cs typeface="Barlow"/>
                <a:sym typeface="Barlow"/>
              </a:rPr>
              <a:t>. [online] Available at: &lt;https://github.com/ageron/handson-ml2/blob/master/02_end_to_end_machine_learning_project.ipynb&gt; [Accessed 22 April 2021].</a:t>
            </a:r>
            <a:r>
              <a:rPr lang="en" sz="1000"/>
              <a:t> </a:t>
            </a:r>
            <a:endParaRPr sz="1000"/>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Mlcorner.com. 2021. </a:t>
            </a:r>
            <a:r>
              <a:rPr i="1" lang="en" sz="1000">
                <a:latin typeface="Barlow"/>
                <a:ea typeface="Barlow"/>
                <a:cs typeface="Barlow"/>
                <a:sym typeface="Barlow"/>
              </a:rPr>
              <a:t>Linear regression vs decision trees</a:t>
            </a:r>
            <a:r>
              <a:rPr lang="en" sz="1000">
                <a:latin typeface="Barlow"/>
                <a:ea typeface="Barlow"/>
                <a:cs typeface="Barlow"/>
                <a:sym typeface="Barlow"/>
              </a:rPr>
              <a:t>. [online] Available at: &lt;https://mlcorner.com/linear-regression-vs-decision-trees/&gt; [Accessed 22 April 2021].</a:t>
            </a:r>
            <a:endParaRPr sz="1000"/>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Use?, D. and Sharma, A., 2021. </a:t>
            </a:r>
            <a:r>
              <a:rPr i="1" lang="en" sz="1000">
                <a:latin typeface="Barlow"/>
                <a:ea typeface="Barlow"/>
                <a:cs typeface="Barlow"/>
                <a:sym typeface="Barlow"/>
              </a:rPr>
              <a:t>Decision Tree vs. Random Forest - Which Algorithm Should you Use?</a:t>
            </a:r>
            <a:r>
              <a:rPr lang="en" sz="1000">
                <a:latin typeface="Barlow"/>
                <a:ea typeface="Barlow"/>
                <a:cs typeface="Barlow"/>
                <a:sym typeface="Barlow"/>
              </a:rPr>
              <a:t>. [online] Analytics Vidhya. Available at: &lt;https://www.analyticsvidhya.com/blog/2020/05/decision-tree-vs-random-forest-algorithm/&gt; [Accessed 22 April 2021].</a:t>
            </a:r>
            <a:r>
              <a:rPr lang="en" sz="1000">
                <a:latin typeface="Barlow"/>
                <a:ea typeface="Barlow"/>
                <a:cs typeface="Barlow"/>
                <a:sym typeface="Barlow"/>
              </a:rPr>
              <a:t>.</a:t>
            </a:r>
            <a:endParaRPr sz="1000">
              <a:latin typeface="Barlow"/>
              <a:ea typeface="Barlow"/>
              <a:cs typeface="Barlow"/>
              <a:sym typeface="Barlow"/>
            </a:endParaRPr>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SlidesCarnival. 2021. </a:t>
            </a:r>
            <a:r>
              <a:rPr i="1" lang="en" sz="1000">
                <a:latin typeface="Barlow"/>
                <a:ea typeface="Barlow"/>
                <a:cs typeface="Barlow"/>
                <a:sym typeface="Barlow"/>
              </a:rPr>
              <a:t>SlidesCarnival: Best Free PPT Templates and Google Slides Themes</a:t>
            </a:r>
            <a:r>
              <a:rPr lang="en" sz="1000">
                <a:latin typeface="Barlow"/>
                <a:ea typeface="Barlow"/>
                <a:cs typeface="Barlow"/>
                <a:sym typeface="Barlow"/>
              </a:rPr>
              <a:t>. [online] Available at: &lt;https://www.slidescarnival.com/&gt; [Accessed 23 April 2021].</a:t>
            </a:r>
            <a:endParaRPr sz="1000">
              <a:latin typeface="Barlow"/>
              <a:ea typeface="Barlow"/>
              <a:cs typeface="Barlow"/>
              <a:sym typeface="Barlow"/>
            </a:endParaRPr>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Unsplash.com. 2021. </a:t>
            </a:r>
            <a:r>
              <a:rPr i="1" lang="en" sz="1000">
                <a:latin typeface="Barlow"/>
                <a:ea typeface="Barlow"/>
                <a:cs typeface="Barlow"/>
                <a:sym typeface="Barlow"/>
              </a:rPr>
              <a:t>Beautiful Free Images &amp; Pictures | Unsplash</a:t>
            </a:r>
            <a:r>
              <a:rPr lang="en" sz="1000">
                <a:latin typeface="Barlow"/>
                <a:ea typeface="Barlow"/>
                <a:cs typeface="Barlow"/>
                <a:sym typeface="Barlow"/>
              </a:rPr>
              <a:t>. [online] Available at: &lt;https://unsplash.com/&gt; [Accessed 23 April 2021].</a:t>
            </a:r>
            <a:endParaRPr sz="1000">
              <a:latin typeface="Barlow"/>
              <a:ea typeface="Barlow"/>
              <a:cs typeface="Barlow"/>
              <a:sym typeface="Barlow"/>
            </a:endParaRPr>
          </a:p>
          <a:p>
            <a:pPr indent="-292100" lvl="0" marL="457200" rtl="0" algn="l">
              <a:spcBef>
                <a:spcPts val="0"/>
              </a:spcBef>
              <a:spcAft>
                <a:spcPts val="0"/>
              </a:spcAft>
              <a:buClr>
                <a:schemeClr val="accent3"/>
              </a:buClr>
              <a:buSzPts val="1000"/>
              <a:buFont typeface="Barlow"/>
              <a:buAutoNum type="arabicPeriod"/>
            </a:pPr>
            <a:r>
              <a:rPr lang="en" sz="1000">
                <a:latin typeface="Barlow"/>
                <a:ea typeface="Barlow"/>
                <a:cs typeface="Barlow"/>
                <a:sym typeface="Barlow"/>
              </a:rPr>
              <a:t>Lucid Illustrations. 2021. </a:t>
            </a:r>
            <a:r>
              <a:rPr i="1" lang="en" sz="1000">
                <a:latin typeface="Barlow"/>
                <a:ea typeface="Barlow"/>
                <a:cs typeface="Barlow"/>
                <a:sym typeface="Barlow"/>
              </a:rPr>
              <a:t>Lucid Illustrations</a:t>
            </a:r>
            <a:r>
              <a:rPr lang="en" sz="1000">
                <a:latin typeface="Barlow"/>
                <a:ea typeface="Barlow"/>
                <a:cs typeface="Barlow"/>
                <a:sym typeface="Barlow"/>
              </a:rPr>
              <a:t>. [online] Available at: &lt;https://lucid.pixsellz.io/&gt; [Accessed 23 April 2021].O’Reilly Online Learning. 2021. </a:t>
            </a:r>
            <a:r>
              <a:rPr i="1" lang="en" sz="1000">
                <a:latin typeface="Barlow"/>
                <a:ea typeface="Barlow"/>
                <a:cs typeface="Barlow"/>
                <a:sym typeface="Barlow"/>
              </a:rPr>
              <a:t>Hands-On Machine Learning with Scikit-Learn, Keras, and TensorFlow, 2nd Edition</a:t>
            </a:r>
            <a:r>
              <a:rPr lang="en" sz="1000">
                <a:latin typeface="Barlow"/>
                <a:ea typeface="Barlow"/>
                <a:cs typeface="Barlow"/>
                <a:sym typeface="Barlow"/>
              </a:rPr>
              <a:t>. [online] Available at: &lt;https://learning.oreilly.com/library/view/hands-on-machine-learning/9781492032632/ch07.html&gt; [Accessed 23 April 2021].</a:t>
            </a:r>
            <a:endParaRPr sz="1000">
              <a:latin typeface="Barlow"/>
              <a:ea typeface="Barlow"/>
              <a:cs typeface="Barlow"/>
              <a:sym typeface="Barlow"/>
            </a:endParaRPr>
          </a:p>
        </p:txBody>
      </p:sp>
      <p:sp>
        <p:nvSpPr>
          <p:cNvPr id="816" name="Google Shape;816;p50"/>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path path="circle">
            <a:fillToRect l="100%" t="100%"/>
          </a:path>
          <a:tileRect b="-100%" r="-100%"/>
        </a:gradFill>
      </p:bgPr>
    </p:bg>
    <p:spTree>
      <p:nvGrpSpPr>
        <p:cNvPr id="820" name="Shape 820"/>
        <p:cNvGrpSpPr/>
        <p:nvPr/>
      </p:nvGrpSpPr>
      <p:grpSpPr>
        <a:xfrm>
          <a:off x="0" y="0"/>
          <a:ext cx="0" cy="0"/>
          <a:chOff x="0" y="0"/>
          <a:chExt cx="0" cy="0"/>
        </a:xfrm>
      </p:grpSpPr>
      <p:sp>
        <p:nvSpPr>
          <p:cNvPr id="821" name="Google Shape;821;p51"/>
          <p:cNvSpPr txBox="1"/>
          <p:nvPr>
            <p:ph idx="4294967295" type="ctrTitle"/>
          </p:nvPr>
        </p:nvSpPr>
        <p:spPr>
          <a:xfrm>
            <a:off x="855300" y="1991850"/>
            <a:ext cx="8000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9600">
                <a:solidFill>
                  <a:schemeClr val="accent5"/>
                </a:solidFill>
              </a:rPr>
              <a:t>THANK YOU</a:t>
            </a:r>
            <a:endParaRPr sz="9600">
              <a:solidFill>
                <a:schemeClr val="accent5"/>
              </a:solidFill>
            </a:endParaRPr>
          </a:p>
        </p:txBody>
      </p:sp>
      <p:sp>
        <p:nvSpPr>
          <p:cNvPr id="822" name="Google Shape;822;p51"/>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ctrTitle"/>
          </p:nvPr>
        </p:nvSpPr>
        <p:spPr>
          <a:xfrm>
            <a:off x="855300" y="1534047"/>
            <a:ext cx="51108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&amp; EXPLORATORY ANALYSIS</a:t>
            </a:r>
            <a:endParaRPr/>
          </a:p>
        </p:txBody>
      </p:sp>
      <p:sp>
        <p:nvSpPr>
          <p:cNvPr id="180" name="Google Shape;180;p15"/>
          <p:cNvSpPr txBox="1"/>
          <p:nvPr>
            <p:ph idx="1" type="subTitle"/>
          </p:nvPr>
        </p:nvSpPr>
        <p:spPr>
          <a:xfrm>
            <a:off x="855300" y="2714552"/>
            <a:ext cx="5110800" cy="4281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Data Collection, Curation and Preparation</a:t>
            </a:r>
            <a:endParaRPr/>
          </a:p>
        </p:txBody>
      </p:sp>
      <p:grpSp>
        <p:nvGrpSpPr>
          <p:cNvPr id="181" name="Google Shape;181;p15"/>
          <p:cNvGrpSpPr/>
          <p:nvPr/>
        </p:nvGrpSpPr>
        <p:grpSpPr>
          <a:xfrm>
            <a:off x="5668544" y="1129138"/>
            <a:ext cx="2996071" cy="2885042"/>
            <a:chOff x="2444640" y="4131437"/>
            <a:chExt cx="710357" cy="684016"/>
          </a:xfrm>
        </p:grpSpPr>
        <p:sp>
          <p:nvSpPr>
            <p:cNvPr id="182" name="Google Shape;182;p15"/>
            <p:cNvSpPr/>
            <p:nvPr/>
          </p:nvSpPr>
          <p:spPr>
            <a:xfrm>
              <a:off x="2739069" y="4133604"/>
              <a:ext cx="330621" cy="496759"/>
            </a:xfrm>
            <a:custGeom>
              <a:rect b="b" l="l" r="r" t="t"/>
              <a:pathLst>
                <a:path extrusionOk="0" h="4967593" w="3306210">
                  <a:moveTo>
                    <a:pt x="3306211" y="3438656"/>
                  </a:moveTo>
                  <a:cubicBezTo>
                    <a:pt x="3306211" y="4705032"/>
                    <a:pt x="2565657" y="5303146"/>
                    <a:pt x="1652644" y="4776104"/>
                  </a:cubicBezTo>
                  <a:cubicBezTo>
                    <a:pt x="739632" y="4249063"/>
                    <a:pt x="0" y="2794391"/>
                    <a:pt x="0" y="1528938"/>
                  </a:cubicBezTo>
                  <a:cubicBezTo>
                    <a:pt x="0" y="262562"/>
                    <a:pt x="740554" y="-335552"/>
                    <a:pt x="1653566" y="191490"/>
                  </a:cubicBezTo>
                  <a:cubicBezTo>
                    <a:pt x="2566579" y="718531"/>
                    <a:pt x="3306211" y="2172279"/>
                    <a:pt x="3306211" y="3438656"/>
                  </a:cubicBezTo>
                  <a:close/>
                </a:path>
              </a:pathLst>
            </a:custGeom>
            <a:solidFill>
              <a:srgbClr val="FFFFFF">
                <a:alpha val="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5"/>
            <p:cNvSpPr/>
            <p:nvPr/>
          </p:nvSpPr>
          <p:spPr>
            <a:xfrm>
              <a:off x="2664128" y="4191909"/>
              <a:ext cx="165449" cy="248292"/>
            </a:xfrm>
            <a:custGeom>
              <a:rect b="b" l="l" r="r" t="t"/>
              <a:pathLst>
                <a:path extrusionOk="0" h="2482919" w="1654488">
                  <a:moveTo>
                    <a:pt x="1654489" y="191074"/>
                  </a:moveTo>
                  <a:cubicBezTo>
                    <a:pt x="1436842" y="65544"/>
                    <a:pt x="1221961" y="933"/>
                    <a:pt x="1021836" y="10"/>
                  </a:cubicBezTo>
                  <a:cubicBezTo>
                    <a:pt x="821711" y="-913"/>
                    <a:pt x="639109" y="62775"/>
                    <a:pt x="485095" y="187382"/>
                  </a:cubicBezTo>
                  <a:cubicBezTo>
                    <a:pt x="331082" y="311989"/>
                    <a:pt x="209347" y="493823"/>
                    <a:pt x="126346" y="723653"/>
                  </a:cubicBezTo>
                  <a:cubicBezTo>
                    <a:pt x="43345" y="953484"/>
                    <a:pt x="0" y="1227620"/>
                    <a:pt x="0" y="1528523"/>
                  </a:cubicBezTo>
                  <a:lnTo>
                    <a:pt x="1653567" y="2482920"/>
                  </a:lnTo>
                  <a:lnTo>
                    <a:pt x="1654489" y="191074"/>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5"/>
            <p:cNvSpPr/>
            <p:nvPr/>
          </p:nvSpPr>
          <p:spPr>
            <a:xfrm>
              <a:off x="2700909" y="4179300"/>
              <a:ext cx="330662" cy="477558"/>
            </a:xfrm>
            <a:custGeom>
              <a:rect b="b" l="l" r="r" t="t"/>
              <a:pathLst>
                <a:path extrusionOk="0" h="4775580" w="3306620">
                  <a:moveTo>
                    <a:pt x="0" y="1337448"/>
                  </a:moveTo>
                  <a:cubicBezTo>
                    <a:pt x="0" y="1790649"/>
                    <a:pt x="96835" y="2290000"/>
                    <a:pt x="278515" y="2771814"/>
                  </a:cubicBezTo>
                  <a:cubicBezTo>
                    <a:pt x="460195" y="3253627"/>
                    <a:pt x="718421" y="3696674"/>
                    <a:pt x="1019991" y="4044651"/>
                  </a:cubicBezTo>
                  <a:cubicBezTo>
                    <a:pt x="1321562" y="4392628"/>
                    <a:pt x="1654489" y="4629843"/>
                    <a:pt x="1975426" y="4726759"/>
                  </a:cubicBezTo>
                  <a:cubicBezTo>
                    <a:pt x="2296364" y="4823676"/>
                    <a:pt x="2590557" y="4775679"/>
                    <a:pt x="2822038" y="4588307"/>
                  </a:cubicBezTo>
                  <a:cubicBezTo>
                    <a:pt x="3053518" y="4400935"/>
                    <a:pt x="3210298" y="4083418"/>
                    <a:pt x="3274855" y="3676368"/>
                  </a:cubicBezTo>
                  <a:cubicBezTo>
                    <a:pt x="3338489" y="3268395"/>
                    <a:pt x="3306211" y="2788428"/>
                    <a:pt x="3180787" y="2297384"/>
                  </a:cubicBezTo>
                  <a:cubicBezTo>
                    <a:pt x="3055363" y="1806340"/>
                    <a:pt x="2844171" y="1325449"/>
                    <a:pt x="2572112" y="916554"/>
                  </a:cubicBezTo>
                  <a:cubicBezTo>
                    <a:pt x="2300053" y="507658"/>
                    <a:pt x="1980960" y="188295"/>
                    <a:pt x="1653566" y="0"/>
                  </a:cubicBezTo>
                  <a:lnTo>
                    <a:pt x="1653566" y="2292769"/>
                  </a:lnTo>
                  <a:lnTo>
                    <a:pt x="0" y="1337448"/>
                  </a:lnTo>
                  <a:close/>
                </a:path>
              </a:pathLst>
            </a:custGeom>
            <a:gradFill>
              <a:gsLst>
                <a:gs pos="0">
                  <a:srgbClr val="FFFFFF">
                    <a:alpha val="49803"/>
                    <a:alpha val="29800"/>
                  </a:srgbClr>
                </a:gs>
                <a:gs pos="100000">
                  <a:srgbClr val="FFFFFF">
                    <a:alpha val="0"/>
                    <a:alpha val="29800"/>
                  </a:srgbClr>
                </a:gs>
              </a:gsLst>
              <a:lin ang="6600474"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5"/>
            <p:cNvSpPr/>
            <p:nvPr/>
          </p:nvSpPr>
          <p:spPr>
            <a:xfrm>
              <a:off x="2473788" y="4131437"/>
              <a:ext cx="274549" cy="323609"/>
            </a:xfrm>
            <a:custGeom>
              <a:rect b="b" l="l" r="r" t="t"/>
              <a:pathLst>
                <a:path extrusionOk="0" h="3236089" w="2745492">
                  <a:moveTo>
                    <a:pt x="2743648" y="1584816"/>
                  </a:moveTo>
                  <a:lnTo>
                    <a:pt x="0" y="0"/>
                  </a:lnTo>
                  <a:lnTo>
                    <a:pt x="922" y="1431596"/>
                  </a:lnTo>
                  <a:lnTo>
                    <a:pt x="2502945" y="2877037"/>
                  </a:lnTo>
                  <a:lnTo>
                    <a:pt x="2745492" y="3236090"/>
                  </a:lnTo>
                  <a:lnTo>
                    <a:pt x="2743648" y="1584816"/>
                  </a:lnTo>
                  <a:close/>
                </a:path>
              </a:pathLst>
            </a:custGeom>
            <a:gradFill>
              <a:gsLst>
                <a:gs pos="0">
                  <a:srgbClr val="FFFFFF">
                    <a:alpha val="29803"/>
                    <a:alpha val="29800"/>
                  </a:srgbClr>
                </a:gs>
                <a:gs pos="100000">
                  <a:srgbClr val="FFFFFF">
                    <a:alpha val="0"/>
                    <a:alpha val="29800"/>
                  </a:srgbClr>
                </a:gs>
              </a:gsLst>
              <a:lin ang="108014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5"/>
            <p:cNvSpPr/>
            <p:nvPr/>
          </p:nvSpPr>
          <p:spPr>
            <a:xfrm>
              <a:off x="2444640" y="414828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5"/>
            <p:cNvSpPr/>
            <p:nvPr/>
          </p:nvSpPr>
          <p:spPr>
            <a:xfrm>
              <a:off x="2617049" y="4248978"/>
              <a:ext cx="60130" cy="47258"/>
            </a:xfrm>
            <a:custGeom>
              <a:rect b="b" l="l" r="r" t="t"/>
              <a:pathLst>
                <a:path extrusionOk="0" h="472583" w="601296">
                  <a:moveTo>
                    <a:pt x="601297" y="347054"/>
                  </a:moveTo>
                  <a:lnTo>
                    <a:pt x="0" y="0"/>
                  </a:lnTo>
                  <a:lnTo>
                    <a:pt x="0" y="125530"/>
                  </a:lnTo>
                  <a:lnTo>
                    <a:pt x="601297" y="472584"/>
                  </a:lnTo>
                  <a:lnTo>
                    <a:pt x="601297" y="347054"/>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5"/>
            <p:cNvSpPr/>
            <p:nvPr/>
          </p:nvSpPr>
          <p:spPr>
            <a:xfrm>
              <a:off x="2561510" y="4241982"/>
              <a:ext cx="115925" cy="79471"/>
            </a:xfrm>
            <a:custGeom>
              <a:rect b="b" l="l" r="r" t="t"/>
              <a:pathLst>
                <a:path extrusionOk="0" h="794715" w="1159248">
                  <a:moveTo>
                    <a:pt x="1159249" y="669186"/>
                  </a:moveTo>
                  <a:lnTo>
                    <a:pt x="0" y="0"/>
                  </a:lnTo>
                  <a:lnTo>
                    <a:pt x="0" y="125530"/>
                  </a:lnTo>
                  <a:lnTo>
                    <a:pt x="1159249" y="794716"/>
                  </a:lnTo>
                  <a:lnTo>
                    <a:pt x="1159249" y="669186"/>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9" name="Google Shape;189;p15"/>
            <p:cNvSpPr/>
            <p:nvPr/>
          </p:nvSpPr>
          <p:spPr>
            <a:xfrm>
              <a:off x="2537051" y="4252936"/>
              <a:ext cx="140456" cy="93686"/>
            </a:xfrm>
            <a:custGeom>
              <a:rect b="b" l="l" r="r" t="t"/>
              <a:pathLst>
                <a:path extrusionOk="0" h="936860" w="1404563">
                  <a:moveTo>
                    <a:pt x="1404563" y="810407"/>
                  </a:moveTo>
                  <a:lnTo>
                    <a:pt x="0" y="0"/>
                  </a:lnTo>
                  <a:lnTo>
                    <a:pt x="0" y="125530"/>
                  </a:lnTo>
                  <a:lnTo>
                    <a:pt x="1404563" y="936860"/>
                  </a:lnTo>
                  <a:lnTo>
                    <a:pt x="1404563" y="810407"/>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15"/>
            <p:cNvSpPr/>
            <p:nvPr/>
          </p:nvSpPr>
          <p:spPr>
            <a:xfrm>
              <a:off x="2691806" y="4291056"/>
              <a:ext cx="31172" cy="46399"/>
            </a:xfrm>
            <a:custGeom>
              <a:rect b="b" l="l" r="r" t="t"/>
              <a:pathLst>
                <a:path extrusionOk="0" h="463988" w="311715">
                  <a:moveTo>
                    <a:pt x="0" y="142000"/>
                  </a:moveTo>
                  <a:cubicBezTo>
                    <a:pt x="0" y="260146"/>
                    <a:pt x="70090" y="395829"/>
                    <a:pt x="155858" y="445672"/>
                  </a:cubicBezTo>
                  <a:cubicBezTo>
                    <a:pt x="241626" y="495515"/>
                    <a:pt x="311715" y="440134"/>
                    <a:pt x="311715" y="321988"/>
                  </a:cubicBezTo>
                  <a:cubicBezTo>
                    <a:pt x="311715" y="203842"/>
                    <a:pt x="241626" y="68159"/>
                    <a:pt x="155858" y="18316"/>
                  </a:cubicBezTo>
                  <a:cubicBezTo>
                    <a:pt x="69168" y="-31527"/>
                    <a:pt x="0" y="23854"/>
                    <a:pt x="0" y="14200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 name="Google Shape;191;p15"/>
            <p:cNvSpPr/>
            <p:nvPr/>
          </p:nvSpPr>
          <p:spPr>
            <a:xfrm>
              <a:off x="2857411" y="4510291"/>
              <a:ext cx="274549" cy="301733"/>
            </a:xfrm>
            <a:custGeom>
              <a:rect b="b" l="l" r="r" t="t"/>
              <a:pathLst>
                <a:path extrusionOk="0" h="3017335" w="2745492">
                  <a:moveTo>
                    <a:pt x="0" y="0"/>
                  </a:moveTo>
                  <a:lnTo>
                    <a:pt x="2744570" y="1585740"/>
                  </a:lnTo>
                  <a:lnTo>
                    <a:pt x="2745492" y="3017335"/>
                  </a:lnTo>
                  <a:lnTo>
                    <a:pt x="243470" y="1571894"/>
                  </a:lnTo>
                  <a:lnTo>
                    <a:pt x="1845" y="1651273"/>
                  </a:lnTo>
                  <a:lnTo>
                    <a:pt x="0" y="0"/>
                  </a:lnTo>
                  <a:close/>
                </a:path>
              </a:pathLst>
            </a:custGeom>
            <a:gradFill>
              <a:gsLst>
                <a:gs pos="0">
                  <a:srgbClr val="FFFFFF">
                    <a:alpha val="29803"/>
                    <a:alpha val="29800"/>
                  </a:srgbClr>
                </a:gs>
                <a:gs pos="100000">
                  <a:srgbClr val="FFFFFF">
                    <a:alpha val="0"/>
                    <a:alpha val="29800"/>
                  </a:srgbClr>
                </a:gs>
              </a:gsLst>
              <a:lin ang="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 name="Google Shape;192;p15"/>
            <p:cNvSpPr/>
            <p:nvPr/>
          </p:nvSpPr>
          <p:spPr>
            <a:xfrm>
              <a:off x="3051429" y="4654801"/>
              <a:ext cx="103567" cy="98670"/>
            </a:xfrm>
            <a:custGeom>
              <a:rect b="b" l="l" r="r" t="t"/>
              <a:pathLst>
                <a:path extrusionOk="0" h="986702" w="1035669">
                  <a:moveTo>
                    <a:pt x="0" y="388589"/>
                  </a:moveTo>
                  <a:lnTo>
                    <a:pt x="0" y="0"/>
                  </a:lnTo>
                  <a:lnTo>
                    <a:pt x="1035669" y="598114"/>
                  </a:lnTo>
                  <a:lnTo>
                    <a:pt x="1035669" y="986703"/>
                  </a:lnTo>
                  <a:lnTo>
                    <a:pt x="0" y="3885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3" name="Google Shape;193;p15"/>
            <p:cNvSpPr/>
            <p:nvPr/>
          </p:nvSpPr>
          <p:spPr>
            <a:xfrm>
              <a:off x="2927846" y="4585768"/>
              <a:ext cx="60130" cy="47258"/>
            </a:xfrm>
            <a:custGeom>
              <a:rect b="b" l="l" r="r" t="t"/>
              <a:pathLst>
                <a:path extrusionOk="0" h="472583" w="601297">
                  <a:moveTo>
                    <a:pt x="0" y="0"/>
                  </a:moveTo>
                  <a:lnTo>
                    <a:pt x="601297" y="347054"/>
                  </a:lnTo>
                  <a:lnTo>
                    <a:pt x="601297" y="472583"/>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4" name="Google Shape;194;p15"/>
            <p:cNvSpPr/>
            <p:nvPr/>
          </p:nvSpPr>
          <p:spPr>
            <a:xfrm>
              <a:off x="2927846" y="4610804"/>
              <a:ext cx="108547" cy="75226"/>
            </a:xfrm>
            <a:custGeom>
              <a:rect b="b" l="l" r="r" t="t"/>
              <a:pathLst>
                <a:path extrusionOk="0" h="752257" w="1085470">
                  <a:moveTo>
                    <a:pt x="0" y="0"/>
                  </a:moveTo>
                  <a:lnTo>
                    <a:pt x="1085470" y="626727"/>
                  </a:lnTo>
                  <a:lnTo>
                    <a:pt x="1085470" y="752257"/>
                  </a:lnTo>
                  <a:lnTo>
                    <a:pt x="0" y="126453"/>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p15"/>
            <p:cNvSpPr/>
            <p:nvPr/>
          </p:nvSpPr>
          <p:spPr>
            <a:xfrm>
              <a:off x="2927846" y="4635932"/>
              <a:ext cx="140456" cy="93686"/>
            </a:xfrm>
            <a:custGeom>
              <a:rect b="b" l="l" r="r" t="t"/>
              <a:pathLst>
                <a:path extrusionOk="0" h="936860" w="1404563">
                  <a:moveTo>
                    <a:pt x="0" y="0"/>
                  </a:moveTo>
                  <a:lnTo>
                    <a:pt x="1404563" y="811330"/>
                  </a:lnTo>
                  <a:lnTo>
                    <a:pt x="1404563" y="936860"/>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Google Shape;196;p15"/>
            <p:cNvSpPr/>
            <p:nvPr/>
          </p:nvSpPr>
          <p:spPr>
            <a:xfrm>
              <a:off x="2881962" y="4558169"/>
              <a:ext cx="31172" cy="46399"/>
            </a:xfrm>
            <a:custGeom>
              <a:rect b="b" l="l" r="r" t="t"/>
              <a:pathLst>
                <a:path extrusionOk="0" h="463988" w="311715">
                  <a:moveTo>
                    <a:pt x="311715" y="321988"/>
                  </a:moveTo>
                  <a:cubicBezTo>
                    <a:pt x="311715" y="440134"/>
                    <a:pt x="241625" y="495515"/>
                    <a:pt x="155858" y="445672"/>
                  </a:cubicBezTo>
                  <a:cubicBezTo>
                    <a:pt x="70090" y="395829"/>
                    <a:pt x="0" y="260146"/>
                    <a:pt x="0" y="142000"/>
                  </a:cubicBezTo>
                  <a:cubicBezTo>
                    <a:pt x="0" y="23854"/>
                    <a:pt x="70090" y="-31527"/>
                    <a:pt x="155858" y="18316"/>
                  </a:cubicBezTo>
                  <a:cubicBezTo>
                    <a:pt x="241625" y="68159"/>
                    <a:pt x="311715" y="203842"/>
                    <a:pt x="311715" y="32198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7" name="Google Shape;197;p15"/>
            <p:cNvSpPr/>
            <p:nvPr/>
          </p:nvSpPr>
          <p:spPr>
            <a:xfrm>
              <a:off x="2664956" y="4439601"/>
              <a:ext cx="154567" cy="375852"/>
            </a:xfrm>
            <a:custGeom>
              <a:rect b="b" l="l" r="r" t="t"/>
              <a:pathLst>
                <a:path extrusionOk="0" h="3758516" w="1545665">
                  <a:moveTo>
                    <a:pt x="0" y="0"/>
                  </a:moveTo>
                  <a:lnTo>
                    <a:pt x="1545665" y="892555"/>
                  </a:lnTo>
                  <a:lnTo>
                    <a:pt x="1545665" y="3758516"/>
                  </a:lnTo>
                  <a:lnTo>
                    <a:pt x="0" y="2865961"/>
                  </a:lnTo>
                  <a:lnTo>
                    <a:pt x="0" y="0"/>
                  </a:lnTo>
                  <a:close/>
                </a:path>
              </a:pathLst>
            </a:custGeom>
            <a:gradFill>
              <a:gsLst>
                <a:gs pos="0">
                  <a:srgbClr val="FFFFFF">
                    <a:alpha val="29803"/>
                    <a:alpha val="29800"/>
                  </a:srgbClr>
                </a:gs>
                <a:gs pos="100000">
                  <a:srgbClr val="FFFFFF">
                    <a:alpha val="0"/>
                    <a:alpha val="29800"/>
                  </a:srgbClr>
                </a:gs>
              </a:gsLst>
              <a:lin ang="5400700" scaled="0"/>
            </a:gra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Google Shape;198;p15"/>
            <p:cNvSpPr/>
            <p:nvPr/>
          </p:nvSpPr>
          <p:spPr>
            <a:xfrm>
              <a:off x="2680128" y="4609239"/>
              <a:ext cx="124133" cy="84271"/>
            </a:xfrm>
            <a:custGeom>
              <a:rect b="b" l="l" r="r" t="t"/>
              <a:pathLst>
                <a:path extrusionOk="0" h="842712" w="1241327">
                  <a:moveTo>
                    <a:pt x="0" y="0"/>
                  </a:moveTo>
                  <a:lnTo>
                    <a:pt x="1241328" y="717182"/>
                  </a:lnTo>
                  <a:lnTo>
                    <a:pt x="1241328" y="842712"/>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15"/>
            <p:cNvSpPr/>
            <p:nvPr/>
          </p:nvSpPr>
          <p:spPr>
            <a:xfrm>
              <a:off x="2688771" y="4638693"/>
              <a:ext cx="106703" cy="74210"/>
            </a:xfrm>
            <a:custGeom>
              <a:rect b="b" l="l" r="r" t="t"/>
              <a:pathLst>
                <a:path extrusionOk="0" h="742103" w="1067025">
                  <a:moveTo>
                    <a:pt x="0" y="0"/>
                  </a:moveTo>
                  <a:lnTo>
                    <a:pt x="1067026" y="616574"/>
                  </a:lnTo>
                  <a:lnTo>
                    <a:pt x="1067026" y="742104"/>
                  </a:lnTo>
                  <a:lnTo>
                    <a:pt x="0" y="125530"/>
                  </a:lnTo>
                  <a:lnTo>
                    <a:pt x="0" y="0"/>
                  </a:ln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15"/>
            <p:cNvSpPr/>
            <p:nvPr/>
          </p:nvSpPr>
          <p:spPr>
            <a:xfrm>
              <a:off x="2626520" y="4627832"/>
              <a:ext cx="107533" cy="94147"/>
            </a:xfrm>
            <a:custGeom>
              <a:rect b="b" l="l" r="r" t="t"/>
              <a:pathLst>
                <a:path extrusionOk="0" h="941475" w="1075325">
                  <a:moveTo>
                    <a:pt x="1075325" y="621189"/>
                  </a:moveTo>
                  <a:lnTo>
                    <a:pt x="0" y="0"/>
                  </a:lnTo>
                  <a:lnTo>
                    <a:pt x="0" y="320286"/>
                  </a:lnTo>
                  <a:lnTo>
                    <a:pt x="1075325" y="941475"/>
                  </a:lnTo>
                  <a:lnTo>
                    <a:pt x="1075325" y="62118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15"/>
            <p:cNvSpPr/>
            <p:nvPr/>
          </p:nvSpPr>
          <p:spPr>
            <a:xfrm>
              <a:off x="2723897" y="4514395"/>
              <a:ext cx="35783" cy="54442"/>
            </a:xfrm>
            <a:custGeom>
              <a:rect b="b" l="l" r="r" t="t"/>
              <a:pathLst>
                <a:path extrusionOk="0" h="544420" w="357826">
                  <a:moveTo>
                    <a:pt x="357827" y="376972"/>
                  </a:moveTo>
                  <a:cubicBezTo>
                    <a:pt x="357827" y="515425"/>
                    <a:pt x="277592" y="580959"/>
                    <a:pt x="178913" y="523732"/>
                  </a:cubicBezTo>
                  <a:cubicBezTo>
                    <a:pt x="80234" y="466505"/>
                    <a:pt x="0" y="306823"/>
                    <a:pt x="0" y="167448"/>
                  </a:cubicBezTo>
                  <a:cubicBezTo>
                    <a:pt x="0" y="28996"/>
                    <a:pt x="80234" y="-36538"/>
                    <a:pt x="178913" y="20689"/>
                  </a:cubicBezTo>
                  <a:cubicBezTo>
                    <a:pt x="277592" y="78839"/>
                    <a:pt x="357827" y="238520"/>
                    <a:pt x="357827" y="37697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15"/>
            <p:cNvSpPr/>
            <p:nvPr/>
          </p:nvSpPr>
          <p:spPr>
            <a:xfrm>
              <a:off x="2710345" y="4574041"/>
              <a:ext cx="62967" cy="64421"/>
            </a:xfrm>
            <a:custGeom>
              <a:rect b="b" l="l" r="r" t="t"/>
              <a:pathLst>
                <a:path extrusionOk="0" h="644208" w="629667">
                  <a:moveTo>
                    <a:pt x="314834" y="37292"/>
                  </a:moveTo>
                  <a:cubicBezTo>
                    <a:pt x="155287" y="-55932"/>
                    <a:pt x="23408" y="31754"/>
                    <a:pt x="352" y="232048"/>
                  </a:cubicBezTo>
                  <a:cubicBezTo>
                    <a:pt x="-3337" y="267123"/>
                    <a:pt x="22485" y="313273"/>
                    <a:pt x="54763" y="331734"/>
                  </a:cubicBezTo>
                  <a:lnTo>
                    <a:pt x="574904" y="636329"/>
                  </a:lnTo>
                  <a:cubicBezTo>
                    <a:pt x="607182" y="654789"/>
                    <a:pt x="633005" y="640021"/>
                    <a:pt x="629316" y="600331"/>
                  </a:cubicBezTo>
                  <a:cubicBezTo>
                    <a:pt x="606260" y="371424"/>
                    <a:pt x="474380" y="130517"/>
                    <a:pt x="314834" y="3729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Google Shape;203;p15"/>
            <p:cNvSpPr/>
            <p:nvPr/>
          </p:nvSpPr>
          <p:spPr>
            <a:xfrm>
              <a:off x="2539810" y="4380233"/>
              <a:ext cx="72764" cy="123961"/>
            </a:xfrm>
            <a:custGeom>
              <a:rect b="b" l="l" r="r" t="t"/>
              <a:pathLst>
                <a:path extrusionOk="0" h="1239608" w="727642">
                  <a:moveTo>
                    <a:pt x="394716" y="360899"/>
                  </a:moveTo>
                  <a:lnTo>
                    <a:pt x="0" y="132914"/>
                  </a:lnTo>
                  <a:lnTo>
                    <a:pt x="0" y="0"/>
                  </a:lnTo>
                  <a:lnTo>
                    <a:pt x="394716" y="227984"/>
                  </a:lnTo>
                  <a:cubicBezTo>
                    <a:pt x="426995" y="246445"/>
                    <a:pt x="474029" y="284288"/>
                    <a:pt x="513685" y="342439"/>
                  </a:cubicBezTo>
                  <a:cubicBezTo>
                    <a:pt x="557030" y="404280"/>
                    <a:pt x="587463" y="482737"/>
                    <a:pt x="587463" y="567654"/>
                  </a:cubicBezTo>
                  <a:cubicBezTo>
                    <a:pt x="587463" y="661801"/>
                    <a:pt x="563485" y="715337"/>
                    <a:pt x="518296" y="730105"/>
                  </a:cubicBezTo>
                  <a:cubicBezTo>
                    <a:pt x="475873" y="743950"/>
                    <a:pt x="425150" y="719952"/>
                    <a:pt x="394716" y="702414"/>
                  </a:cubicBezTo>
                  <a:lnTo>
                    <a:pt x="232403" y="608267"/>
                  </a:lnTo>
                  <a:lnTo>
                    <a:pt x="231481" y="607344"/>
                  </a:lnTo>
                  <a:cubicBezTo>
                    <a:pt x="217647" y="599037"/>
                    <a:pt x="195514" y="590730"/>
                    <a:pt x="177991" y="596268"/>
                  </a:cubicBezTo>
                  <a:cubicBezTo>
                    <a:pt x="163235" y="600883"/>
                    <a:pt x="147558" y="614728"/>
                    <a:pt x="147558" y="667340"/>
                  </a:cubicBezTo>
                  <a:cubicBezTo>
                    <a:pt x="147558" y="719952"/>
                    <a:pt x="164158" y="751334"/>
                    <a:pt x="177069" y="770717"/>
                  </a:cubicBezTo>
                  <a:cubicBezTo>
                    <a:pt x="193669" y="794716"/>
                    <a:pt x="215803" y="811330"/>
                    <a:pt x="229636" y="818714"/>
                  </a:cubicBezTo>
                  <a:lnTo>
                    <a:pt x="231481" y="819637"/>
                  </a:lnTo>
                  <a:lnTo>
                    <a:pt x="727643" y="1106695"/>
                  </a:lnTo>
                  <a:lnTo>
                    <a:pt x="727643" y="1239609"/>
                  </a:lnTo>
                  <a:lnTo>
                    <a:pt x="235170" y="954397"/>
                  </a:lnTo>
                  <a:cubicBezTo>
                    <a:pt x="201047" y="936860"/>
                    <a:pt x="152169" y="899016"/>
                    <a:pt x="109746" y="839944"/>
                  </a:cubicBezTo>
                  <a:cubicBezTo>
                    <a:pt x="63634" y="774409"/>
                    <a:pt x="32278" y="692261"/>
                    <a:pt x="32278" y="600883"/>
                  </a:cubicBezTo>
                  <a:cubicBezTo>
                    <a:pt x="32278" y="509504"/>
                    <a:pt x="63634" y="463353"/>
                    <a:pt x="108824" y="450431"/>
                  </a:cubicBezTo>
                  <a:cubicBezTo>
                    <a:pt x="151246" y="438432"/>
                    <a:pt x="200125" y="455969"/>
                    <a:pt x="234248" y="476276"/>
                  </a:cubicBezTo>
                  <a:lnTo>
                    <a:pt x="394716" y="569500"/>
                  </a:lnTo>
                  <a:cubicBezTo>
                    <a:pt x="417772" y="583345"/>
                    <a:pt x="435295" y="588883"/>
                    <a:pt x="447284" y="585191"/>
                  </a:cubicBezTo>
                  <a:cubicBezTo>
                    <a:pt x="456506" y="582422"/>
                    <a:pt x="473106" y="569500"/>
                    <a:pt x="473106" y="502120"/>
                  </a:cubicBezTo>
                  <a:cubicBezTo>
                    <a:pt x="473106" y="457815"/>
                    <a:pt x="459273" y="429202"/>
                    <a:pt x="445439" y="410742"/>
                  </a:cubicBezTo>
                  <a:cubicBezTo>
                    <a:pt x="428839" y="385820"/>
                    <a:pt x="407628" y="368283"/>
                    <a:pt x="394716" y="360899"/>
                  </a:cubicBezTo>
                  <a:close/>
                </a:path>
              </a:pathLst>
            </a:custGeom>
            <a:solidFill>
              <a:srgbClr val="FFFFFF">
                <a:alpha val="2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4" name="Google Shape;204;p15"/>
            <p:cNvSpPr/>
            <p:nvPr/>
          </p:nvSpPr>
          <p:spPr>
            <a:xfrm>
              <a:off x="2515902" y="4358317"/>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7"/>
                    <a:pt x="70090" y="-31287"/>
                    <a:pt x="155858" y="17632"/>
                  </a:cubicBezTo>
                  <a:cubicBezTo>
                    <a:pt x="241625" y="67475"/>
                    <a:pt x="311715" y="205004"/>
                    <a:pt x="311715" y="32407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15"/>
            <p:cNvSpPr/>
            <p:nvPr/>
          </p:nvSpPr>
          <p:spPr>
            <a:xfrm>
              <a:off x="2601417" y="4476134"/>
              <a:ext cx="31172" cy="46816"/>
            </a:xfrm>
            <a:custGeom>
              <a:rect b="b" l="l" r="r" t="t"/>
              <a:pathLst>
                <a:path extrusionOk="0" h="468158" w="311715">
                  <a:moveTo>
                    <a:pt x="311715" y="324073"/>
                  </a:moveTo>
                  <a:cubicBezTo>
                    <a:pt x="311715" y="443142"/>
                    <a:pt x="241625" y="499446"/>
                    <a:pt x="155858" y="450526"/>
                  </a:cubicBezTo>
                  <a:cubicBezTo>
                    <a:pt x="70090" y="400684"/>
                    <a:pt x="0" y="264077"/>
                    <a:pt x="0" y="144085"/>
                  </a:cubicBezTo>
                  <a:cubicBezTo>
                    <a:pt x="0" y="25016"/>
                    <a:pt x="70090" y="-31288"/>
                    <a:pt x="155858" y="17632"/>
                  </a:cubicBezTo>
                  <a:cubicBezTo>
                    <a:pt x="241625" y="67475"/>
                    <a:pt x="311715" y="205004"/>
                    <a:pt x="311715" y="32407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6"/>
          <p:cNvSpPr txBox="1"/>
          <p:nvPr>
            <p:ph type="title"/>
          </p:nvPr>
        </p:nvSpPr>
        <p:spPr>
          <a:xfrm>
            <a:off x="951325" y="1085675"/>
            <a:ext cx="2751600" cy="1458300"/>
          </a:xfrm>
          <a:prstGeom prst="rect">
            <a:avLst/>
          </a:prstGeom>
        </p:spPr>
        <p:txBody>
          <a:bodyPr anchorCtr="0" anchor="b" bIns="0" lIns="0" spcFirstLastPara="1" rIns="0" wrap="square" tIns="0">
            <a:noAutofit/>
          </a:bodyPr>
          <a:lstStyle/>
          <a:p>
            <a:pPr indent="-330200" lvl="0" marL="457200" rtl="0" algn="l">
              <a:spcBef>
                <a:spcPts val="0"/>
              </a:spcBef>
              <a:spcAft>
                <a:spcPts val="0"/>
              </a:spcAft>
              <a:buSzPts val="1600"/>
              <a:buChar char="-"/>
            </a:pPr>
            <a:r>
              <a:rPr lang="en" sz="1600"/>
              <a:t>ID </a:t>
            </a:r>
            <a:endParaRPr sz="1600"/>
          </a:p>
          <a:p>
            <a:pPr indent="-330200" lvl="0" marL="457200" rtl="0" algn="l">
              <a:spcBef>
                <a:spcPts val="0"/>
              </a:spcBef>
              <a:spcAft>
                <a:spcPts val="0"/>
              </a:spcAft>
              <a:buSzPts val="1600"/>
              <a:buChar char="-"/>
            </a:pPr>
            <a:r>
              <a:rPr lang="en" sz="1600"/>
              <a:t>FILM </a:t>
            </a:r>
            <a:endParaRPr sz="1600"/>
          </a:p>
          <a:p>
            <a:pPr indent="-330200" lvl="0" marL="457200" rtl="0" algn="l">
              <a:spcBef>
                <a:spcPts val="0"/>
              </a:spcBef>
              <a:spcAft>
                <a:spcPts val="0"/>
              </a:spcAft>
              <a:buSzPts val="1600"/>
              <a:buChar char="-"/>
            </a:pPr>
            <a:r>
              <a:rPr lang="en" sz="1600"/>
              <a:t>MOVIE_POPULARITY </a:t>
            </a:r>
            <a:endParaRPr sz="1600"/>
          </a:p>
          <a:p>
            <a:pPr indent="-330200" lvl="0" marL="457200" rtl="0" algn="l">
              <a:spcBef>
                <a:spcPts val="0"/>
              </a:spcBef>
              <a:spcAft>
                <a:spcPts val="0"/>
              </a:spcAft>
              <a:buSzPts val="1600"/>
              <a:buChar char="-"/>
            </a:pPr>
            <a:r>
              <a:rPr lang="en" sz="1600"/>
              <a:t>DURATION </a:t>
            </a:r>
            <a:endParaRPr sz="1600"/>
          </a:p>
          <a:p>
            <a:pPr indent="-330200" lvl="0" marL="457200" rtl="0" algn="l">
              <a:spcBef>
                <a:spcPts val="0"/>
              </a:spcBef>
              <a:spcAft>
                <a:spcPts val="0"/>
              </a:spcAft>
              <a:buSzPts val="1600"/>
              <a:buChar char="-"/>
            </a:pPr>
            <a:r>
              <a:rPr lang="en" sz="1600"/>
              <a:t>REVENUE (MIL)</a:t>
            </a:r>
            <a:endParaRPr sz="1600"/>
          </a:p>
          <a:p>
            <a:pPr indent="-330200" lvl="0" marL="457200" rtl="0" algn="l">
              <a:spcBef>
                <a:spcPts val="0"/>
              </a:spcBef>
              <a:spcAft>
                <a:spcPts val="0"/>
              </a:spcAft>
              <a:buSzPts val="1600"/>
              <a:buChar char="-"/>
            </a:pPr>
            <a:r>
              <a:rPr lang="en" sz="1600"/>
              <a:t>BUDGET (MIL)</a:t>
            </a:r>
            <a:endParaRPr sz="1600"/>
          </a:p>
          <a:p>
            <a:pPr indent="-330200" lvl="0" marL="457200" rtl="0" algn="l">
              <a:spcBef>
                <a:spcPts val="0"/>
              </a:spcBef>
              <a:spcAft>
                <a:spcPts val="0"/>
              </a:spcAft>
              <a:buSzPts val="1600"/>
              <a:buChar char="-"/>
            </a:pPr>
            <a:r>
              <a:rPr lang="en" sz="1600"/>
              <a:t>PRODUCTION_COUNTRY</a:t>
            </a:r>
            <a:endParaRPr sz="1600"/>
          </a:p>
        </p:txBody>
      </p:sp>
      <p:sp>
        <p:nvSpPr>
          <p:cNvPr id="211" name="Google Shape;211;p16"/>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2" name="Google Shape;212;p16"/>
          <p:cNvPicPr preferRelativeResize="0"/>
          <p:nvPr/>
        </p:nvPicPr>
        <p:blipFill>
          <a:blip r:embed="rId3">
            <a:alphaModFix/>
          </a:blip>
          <a:stretch>
            <a:fillRect/>
          </a:stretch>
        </p:blipFill>
        <p:spPr>
          <a:xfrm>
            <a:off x="-37" y="2678715"/>
            <a:ext cx="9144003" cy="2156520"/>
          </a:xfrm>
          <a:prstGeom prst="rect">
            <a:avLst/>
          </a:prstGeom>
          <a:noFill/>
          <a:ln>
            <a:noFill/>
          </a:ln>
        </p:spPr>
      </p:pic>
      <p:sp>
        <p:nvSpPr>
          <p:cNvPr id="213" name="Google Shape;213;p16"/>
          <p:cNvSpPr/>
          <p:nvPr/>
        </p:nvSpPr>
        <p:spPr>
          <a:xfrm>
            <a:off x="266738" y="2699800"/>
            <a:ext cx="8877300" cy="192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ph type="title"/>
          </p:nvPr>
        </p:nvSpPr>
        <p:spPr>
          <a:xfrm>
            <a:off x="5148075" y="1085675"/>
            <a:ext cx="2751600" cy="1458300"/>
          </a:xfrm>
          <a:prstGeom prst="rect">
            <a:avLst/>
          </a:prstGeom>
        </p:spPr>
        <p:txBody>
          <a:bodyPr anchorCtr="0" anchor="b" bIns="0" lIns="0" spcFirstLastPara="1" rIns="0" wrap="square" tIns="0">
            <a:noAutofit/>
          </a:bodyPr>
          <a:lstStyle/>
          <a:p>
            <a:pPr indent="-330200" lvl="0" marL="457200" rtl="0" algn="l">
              <a:spcBef>
                <a:spcPts val="0"/>
              </a:spcBef>
              <a:spcAft>
                <a:spcPts val="0"/>
              </a:spcAft>
              <a:buSzPts val="1600"/>
              <a:buChar char="-"/>
            </a:pPr>
            <a:r>
              <a:rPr lang="en" sz="1600"/>
              <a:t>RELEASE_DATE</a:t>
            </a:r>
            <a:endParaRPr sz="1600"/>
          </a:p>
          <a:p>
            <a:pPr indent="-330200" lvl="0" marL="457200" rtl="0" algn="l">
              <a:spcBef>
                <a:spcPts val="0"/>
              </a:spcBef>
              <a:spcAft>
                <a:spcPts val="0"/>
              </a:spcAft>
              <a:buSzPts val="1600"/>
              <a:buChar char="-"/>
            </a:pPr>
            <a:r>
              <a:rPr lang="en" sz="1600"/>
              <a:t>VOTE_AVERAGE</a:t>
            </a:r>
            <a:endParaRPr sz="1600"/>
          </a:p>
          <a:p>
            <a:pPr indent="-330200" lvl="0" marL="457200" rtl="0" algn="l">
              <a:spcBef>
                <a:spcPts val="0"/>
              </a:spcBef>
              <a:spcAft>
                <a:spcPts val="0"/>
              </a:spcAft>
              <a:buSzPts val="1600"/>
              <a:buChar char="-"/>
            </a:pPr>
            <a:r>
              <a:rPr lang="en" sz="1600"/>
              <a:t>VOTE_COUNT</a:t>
            </a:r>
            <a:endParaRPr sz="1600"/>
          </a:p>
          <a:p>
            <a:pPr indent="-330200" lvl="0" marL="457200" rtl="0" algn="l">
              <a:spcBef>
                <a:spcPts val="0"/>
              </a:spcBef>
              <a:spcAft>
                <a:spcPts val="0"/>
              </a:spcAft>
              <a:buSzPts val="1600"/>
              <a:buChar char="-"/>
            </a:pPr>
            <a:r>
              <a:rPr lang="en" sz="1600"/>
              <a:t>ACTOR_INDEX </a:t>
            </a:r>
            <a:endParaRPr sz="1600"/>
          </a:p>
          <a:p>
            <a:pPr indent="-330200" lvl="0" marL="457200" rtl="0" algn="l">
              <a:spcBef>
                <a:spcPts val="0"/>
              </a:spcBef>
              <a:spcAft>
                <a:spcPts val="0"/>
              </a:spcAft>
              <a:buSzPts val="1600"/>
              <a:buChar char="-"/>
            </a:pPr>
            <a:r>
              <a:rPr lang="en" sz="1600"/>
              <a:t>MOST_POPULAR_ACTOR</a:t>
            </a:r>
            <a:endParaRPr sz="1600"/>
          </a:p>
          <a:p>
            <a:pPr indent="-330200" lvl="0" marL="457200" rtl="0" algn="l">
              <a:spcBef>
                <a:spcPts val="0"/>
              </a:spcBef>
              <a:spcAft>
                <a:spcPts val="0"/>
              </a:spcAft>
              <a:buSzPts val="1600"/>
              <a:buChar char="-"/>
            </a:pPr>
            <a:r>
              <a:rPr lang="en" sz="1600"/>
              <a:t>ACTOR_POPULARITY</a:t>
            </a:r>
            <a:endParaRPr sz="1600"/>
          </a:p>
          <a:p>
            <a:pPr indent="-330200" lvl="0" marL="457200" rtl="0" algn="l">
              <a:spcBef>
                <a:spcPts val="0"/>
              </a:spcBef>
              <a:spcAft>
                <a:spcPts val="0"/>
              </a:spcAft>
              <a:buSzPts val="1600"/>
              <a:buChar char="-"/>
            </a:pPr>
            <a:r>
              <a:rPr lang="en" sz="1600"/>
              <a:t>YEAR</a:t>
            </a:r>
            <a:endParaRPr sz="1600"/>
          </a:p>
        </p:txBody>
      </p:sp>
      <p:sp>
        <p:nvSpPr>
          <p:cNvPr id="215" name="Google Shape;215;p16"/>
          <p:cNvSpPr txBox="1"/>
          <p:nvPr>
            <p:ph type="title"/>
          </p:nvPr>
        </p:nvSpPr>
        <p:spPr>
          <a:xfrm>
            <a:off x="823275" y="21707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FEATURES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7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200"/>
                                        <p:tgtEl>
                                          <p:spTgt spid="213"/>
                                        </p:tgtEl>
                                        <p:attrNameLst>
                                          <p:attrName>ppt_w</p:attrName>
                                        </p:attrNameLst>
                                      </p:cBhvr>
                                      <p:tavLst>
                                        <p:tav fmla="" tm="0">
                                          <p:val>
                                            <p:strVal val="0"/>
                                          </p:val>
                                        </p:tav>
                                        <p:tav fmla="" tm="100000">
                                          <p:val>
                                            <p:strVal val="#ppt_w"/>
                                          </p:val>
                                        </p:tav>
                                      </p:tavLst>
                                    </p:anim>
                                    <p:anim calcmode="lin" valueType="num">
                                      <p:cBhvr additive="base">
                                        <p:cTn dur="200"/>
                                        <p:tgtEl>
                                          <p:spTgt spid="2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2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2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1" name="Google Shape;221;p17"/>
          <p:cNvSpPr txBox="1"/>
          <p:nvPr>
            <p:ph type="title"/>
          </p:nvPr>
        </p:nvSpPr>
        <p:spPr>
          <a:xfrm>
            <a:off x="855300" y="14237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ANALYSIS</a:t>
            </a:r>
            <a:endParaRPr/>
          </a:p>
        </p:txBody>
      </p:sp>
      <p:pic>
        <p:nvPicPr>
          <p:cNvPr id="222" name="Google Shape;222;p17"/>
          <p:cNvPicPr preferRelativeResize="0"/>
          <p:nvPr/>
        </p:nvPicPr>
        <p:blipFill>
          <a:blip r:embed="rId3">
            <a:alphaModFix/>
          </a:blip>
          <a:stretch>
            <a:fillRect/>
          </a:stretch>
        </p:blipFill>
        <p:spPr>
          <a:xfrm>
            <a:off x="855300" y="658500"/>
            <a:ext cx="7604599" cy="4288050"/>
          </a:xfrm>
          <a:prstGeom prst="rect">
            <a:avLst/>
          </a:prstGeom>
          <a:noFill/>
          <a:ln>
            <a:noFill/>
          </a:ln>
        </p:spPr>
      </p:pic>
      <p:sp>
        <p:nvSpPr>
          <p:cNvPr id="223" name="Google Shape;223;p17"/>
          <p:cNvSpPr/>
          <p:nvPr/>
        </p:nvSpPr>
        <p:spPr>
          <a:xfrm>
            <a:off x="1205275" y="2802050"/>
            <a:ext cx="2474100" cy="9420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8"/>
          <p:cNvSpPr txBox="1"/>
          <p:nvPr>
            <p:ph type="title"/>
          </p:nvPr>
        </p:nvSpPr>
        <p:spPr>
          <a:xfrm>
            <a:off x="855300" y="836000"/>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CLOSE UP ON REVENUE</a:t>
            </a:r>
            <a:endParaRPr/>
          </a:p>
        </p:txBody>
      </p:sp>
      <p:sp>
        <p:nvSpPr>
          <p:cNvPr id="229" name="Google Shape;229;p18"/>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0" name="Google Shape;230;p18"/>
          <p:cNvPicPr preferRelativeResize="0"/>
          <p:nvPr/>
        </p:nvPicPr>
        <p:blipFill>
          <a:blip r:embed="rId3">
            <a:alphaModFix/>
          </a:blip>
          <a:stretch>
            <a:fillRect/>
          </a:stretch>
        </p:blipFill>
        <p:spPr>
          <a:xfrm>
            <a:off x="855300" y="1516350"/>
            <a:ext cx="6745624" cy="2258950"/>
          </a:xfrm>
          <a:prstGeom prst="rect">
            <a:avLst/>
          </a:prstGeom>
          <a:noFill/>
          <a:ln>
            <a:noFill/>
          </a:ln>
        </p:spPr>
      </p:pic>
      <p:sp>
        <p:nvSpPr>
          <p:cNvPr id="231" name="Google Shape;231;p18"/>
          <p:cNvSpPr/>
          <p:nvPr/>
        </p:nvSpPr>
        <p:spPr>
          <a:xfrm>
            <a:off x="1947925" y="2379600"/>
            <a:ext cx="5529300" cy="384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2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9"/>
          <p:cNvSpPr txBox="1"/>
          <p:nvPr>
            <p:ph idx="12" type="sldNum"/>
          </p:nvPr>
        </p:nvSpPr>
        <p:spPr>
          <a:xfrm>
            <a:off x="8693400" y="4749850"/>
            <a:ext cx="450600" cy="34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 name="Google Shape;237;p19"/>
          <p:cNvSpPr txBox="1"/>
          <p:nvPr>
            <p:ph type="title"/>
          </p:nvPr>
        </p:nvSpPr>
        <p:spPr>
          <a:xfrm>
            <a:off x="855300" y="142375"/>
            <a:ext cx="53070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ANALYSIS</a:t>
            </a:r>
            <a:endParaRPr/>
          </a:p>
        </p:txBody>
      </p:sp>
      <p:pic>
        <p:nvPicPr>
          <p:cNvPr id="238" name="Google Shape;238;p19"/>
          <p:cNvPicPr preferRelativeResize="0"/>
          <p:nvPr/>
        </p:nvPicPr>
        <p:blipFill>
          <a:blip r:embed="rId3">
            <a:alphaModFix/>
          </a:blip>
          <a:stretch>
            <a:fillRect/>
          </a:stretch>
        </p:blipFill>
        <p:spPr>
          <a:xfrm>
            <a:off x="513250" y="1351750"/>
            <a:ext cx="7942901" cy="339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ssa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